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4.jpg" ContentType="image/jpg"/>
  <Override PartName="/ppt/media/image5.jpg" ContentType="image/jpg"/>
  <Override PartName="/ppt/notesSlides/notesSlide1.xml" ContentType="application/vnd.openxmlformats-officedocument.presentationml.notesSlide+xml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ppt/media/image14.jpg" ContentType="image/jpg"/>
  <Override PartName="/ppt/media/image15.jpg" ContentType="image/jpg"/>
  <Override PartName="/ppt/media/image1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4B850-E8EA-4B67-9F9E-C687E0A19664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92A73-8DE8-4FA3-923E-4FE6899EC56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39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92A73-8DE8-4FA3-923E-4FE6899EC56F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90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40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746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55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>
                <a:solidFill>
                  <a:srgbClr val="4E4E4E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4/23/2020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59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42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30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81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48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2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80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93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4/23/2020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85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209799" y="1676400"/>
            <a:ext cx="6934201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37309" y="1524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Учимся рисовать </a:t>
            </a:r>
          </a:p>
          <a:p>
            <a:pPr algn="ctr"/>
            <a:r>
              <a:rPr lang="ru-RU" sz="4000" b="1" i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весенний пейзаж</a:t>
            </a:r>
            <a:endParaRPr lang="ru-RU" sz="4000" b="1" i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1676400"/>
            <a:ext cx="6705598" cy="4500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1200" y="152400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</a:rPr>
              <a:t>Солнце</a:t>
            </a:r>
          </a:p>
          <a:p>
            <a:pPr algn="just"/>
            <a:r>
              <a:rPr lang="ru-RU" sz="2600" dirty="0" smtClean="0">
                <a:latin typeface="Bahnschrift Light SemiCondensed" panose="020B0502040204020203" pitchFamily="34" charset="0"/>
              </a:rPr>
              <a:t>Рисуйте небесное светило высоко в небе с помощью монетки или циркуля.</a:t>
            </a:r>
            <a:endParaRPr lang="ru-RU" sz="2600" dirty="0">
              <a:latin typeface="Bahnschrift Light Semi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362200" y="1905000"/>
            <a:ext cx="6622471" cy="4648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52600" y="152400"/>
            <a:ext cx="72736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</a:rPr>
              <a:t>Лучи</a:t>
            </a:r>
          </a:p>
          <a:p>
            <a:pPr algn="just"/>
            <a:r>
              <a:rPr lang="ru-RU" sz="2600" dirty="0" smtClean="0"/>
              <a:t>От солнца во все стороны отходят лучи. Их изобразите с помощью линейки.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62200" y="1607127"/>
            <a:ext cx="6553198" cy="4869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828800" y="228600"/>
            <a:ext cx="6934200" cy="892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b="1" i="1" spc="-12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Times New Roman"/>
              </a:rPr>
              <a:t>учи</a:t>
            </a:r>
            <a:endParaRPr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SemiCondensed" panose="020B0502040204020203" pitchFamily="34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Нари</a:t>
            </a:r>
            <a:r>
              <a:rPr sz="2600" spc="-4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spc="2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йте</a:t>
            </a:r>
            <a:r>
              <a:rPr sz="2600" spc="-1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н</a:t>
            </a:r>
            <a:r>
              <a:rPr sz="2600" spc="6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е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spc="-12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spc="-4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ль</a:t>
            </a:r>
            <a:r>
              <a:rPr sz="2600" spc="-12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о п</a:t>
            </a:r>
            <a:r>
              <a:rPr sz="2600" spc="2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шист</a:t>
            </a:r>
            <a:r>
              <a:rPr sz="2600" spc="-1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ы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х</a:t>
            </a:r>
            <a:r>
              <a:rPr sz="2600" spc="-1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spc="-4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spc="2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чек</a:t>
            </a:r>
            <a:r>
              <a:rPr sz="2600" spc="-2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в не</a:t>
            </a:r>
            <a:r>
              <a:rPr sz="2600" spc="-3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б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е.</a:t>
            </a:r>
            <a:endParaRPr sz="2600" dirty="0">
              <a:latin typeface="Bahnschrift Light SemiCondensed" panose="020B0502040204020203" pitchFamily="34" charset="0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8400" y="1524000"/>
            <a:ext cx="6553198" cy="510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905000" y="529447"/>
            <a:ext cx="6781800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spc="-45" dirty="0"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spc="15" dirty="0"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ри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е</a:t>
            </a:r>
            <a:r>
              <a:rPr sz="2600" spc="20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лишние</a:t>
            </a:r>
            <a:r>
              <a:rPr sz="2600" spc="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линии, </a:t>
            </a:r>
            <a:r>
              <a:rPr sz="2600" spc="-120" dirty="0"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spc="-45" dirty="0"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ор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ы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е</a:t>
            </a:r>
            <a:r>
              <a:rPr sz="2600" spc="10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пер</a:t>
            </a:r>
            <a:r>
              <a:rPr sz="2600" spc="55" dirty="0">
                <a:latin typeface="Bahnschrift Light SemiCondensed" panose="020B0502040204020203" pitchFamily="34" charset="0"/>
                <a:cs typeface="Times New Roman"/>
              </a:rPr>
              <a:t>е</a:t>
            </a:r>
            <a:r>
              <a:rPr sz="2600" spc="20" dirty="0"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е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а</a:t>
            </a:r>
            <a:r>
              <a:rPr sz="2600" spc="-45" dirty="0">
                <a:latin typeface="Bahnschrift Light SemiCondensed" panose="020B0502040204020203" pitchFamily="34" charset="0"/>
                <a:cs typeface="Times New Roman"/>
              </a:rPr>
              <a:t>ю</a:t>
            </a:r>
            <a:r>
              <a:rPr sz="2600" spc="15" dirty="0"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362200" y="1752600"/>
            <a:ext cx="6573981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30582" y="228600"/>
            <a:ext cx="645621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</a:rPr>
              <a:t>Цветы</a:t>
            </a:r>
          </a:p>
          <a:p>
            <a:r>
              <a:rPr lang="ru-RU" sz="2600" dirty="0" smtClean="0">
                <a:latin typeface="Bahnschrift Light SemiCondensed" panose="020B0502040204020203" pitchFamily="34" charset="0"/>
              </a:rPr>
              <a:t>Украсьте рисунок цветами.</a:t>
            </a:r>
            <a:endParaRPr lang="ru-RU" sz="2600" dirty="0">
              <a:latin typeface="Bahnschrift Light Semi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81200" y="406527"/>
            <a:ext cx="6553200" cy="800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-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В</a:t>
            </a:r>
            <a:r>
              <a:rPr sz="2600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ы</a:t>
            </a:r>
            <a:r>
              <a:rPr sz="2600" spc="5" dirty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м</a:t>
            </a:r>
            <a:r>
              <a:rPr sz="2600" spc="-5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spc="-4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ж</a:t>
            </a:r>
            <a:r>
              <a:rPr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ете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Times New Roman"/>
              </a:rPr>
              <a:t> изобразить разные цветы и столько сколько захотите.</a:t>
            </a:r>
            <a:endParaRPr sz="2600" dirty="0">
              <a:latin typeface="Bahnschrift Light SemiCondensed" panose="020B0502040204020203" pitchFamily="34" charset="0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8400" y="1828800"/>
            <a:ext cx="6476998" cy="4571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9018" y="1600200"/>
            <a:ext cx="6781799" cy="4343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189018" y="304800"/>
            <a:ext cx="5888182" cy="8925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b="1" i="1" spc="-10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Times New Roman"/>
              </a:rPr>
              <a:t>рава</a:t>
            </a:r>
            <a:endParaRPr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SemiCondensed" panose="020B0502040204020203" pitchFamily="34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Ри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spc="-15" dirty="0"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ем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в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ы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сокие сте</a:t>
            </a:r>
            <a:r>
              <a:rPr sz="2600" spc="-60" dirty="0">
                <a:latin typeface="Bahnschrift Light SemiCondensed" panose="020B0502040204020203" pitchFamily="34" charset="0"/>
                <a:cs typeface="Times New Roman"/>
              </a:rPr>
              <a:t>б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л</a:t>
            </a:r>
            <a:r>
              <a:rPr sz="2600" spc="5" dirty="0">
                <a:latin typeface="Bahnschrift Light SemiCondensed" panose="020B0502040204020203" pitchFamily="34" charset="0"/>
                <a:cs typeface="Times New Roman"/>
              </a:rPr>
              <a:t>и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0" y="1676400"/>
            <a:ext cx="6731508" cy="4495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752600" y="152400"/>
            <a:ext cx="7264908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Times New Roman"/>
              </a:rPr>
              <a:t>Раскрашиваем</a:t>
            </a:r>
          </a:p>
          <a:p>
            <a:pPr marL="12700">
              <a:lnSpc>
                <a:spcPct val="100000"/>
              </a:lnSpc>
            </a:pP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Ри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spc="20" dirty="0"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нок</a:t>
            </a:r>
            <a:r>
              <a:rPr sz="2600" spc="-1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м</a:t>
            </a:r>
            <a:r>
              <a:rPr sz="2600" spc="-60" dirty="0"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жно</a:t>
            </a:r>
            <a:r>
              <a:rPr sz="2600" spc="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раскрасить</a:t>
            </a:r>
            <a:r>
              <a:rPr sz="2600" spc="-1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ц</a:t>
            </a:r>
            <a:r>
              <a:rPr sz="2600" spc="-20" dirty="0">
                <a:latin typeface="Bahnschrift Light SemiCondensed" panose="020B0502040204020203" pitchFamily="34" charset="0"/>
                <a:cs typeface="Times New Roman"/>
              </a:rPr>
              <a:t>в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етн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ы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ми</a:t>
            </a:r>
            <a:r>
              <a:rPr sz="2600" spc="2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аранд</a:t>
            </a:r>
            <a:r>
              <a:rPr sz="2600" spc="5" dirty="0">
                <a:latin typeface="Bahnschrift Light SemiCondensed" panose="020B0502040204020203" pitchFamily="34" charset="0"/>
                <a:cs typeface="Times New Roman"/>
              </a:rPr>
              <a:t>а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шами, </a:t>
            </a:r>
            <a:r>
              <a:rPr sz="2600" spc="-10" dirty="0" smtClean="0"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dirty="0" smtClean="0">
                <a:latin typeface="Bahnschrift Light SemiCondensed" panose="020B0502040204020203" pitchFamily="34" charset="0"/>
                <a:cs typeface="Times New Roman"/>
              </a:rPr>
              <a:t>рас</a:t>
            </a:r>
            <a:r>
              <a:rPr sz="2600" spc="-35" dirty="0" smtClean="0"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dirty="0" smtClean="0">
                <a:latin typeface="Bahnschrift Light SemiCondensed" panose="020B0502040204020203" pitchFamily="34" charset="0"/>
                <a:cs typeface="Times New Roman"/>
              </a:rPr>
              <a:t>ами</a:t>
            </a:r>
            <a:r>
              <a:rPr lang="ru-RU" sz="2600" dirty="0" smtClean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 smtClean="0">
                <a:latin typeface="Bahnschrift Light SemiCondensed" panose="020B0502040204020203" pitchFamily="34" charset="0"/>
                <a:cs typeface="Times New Roman"/>
              </a:rPr>
              <a:t>или</a:t>
            </a:r>
            <a:r>
              <a:rPr sz="2600" spc="5" dirty="0" smtClean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spc="-60" dirty="0">
                <a:latin typeface="Bahnschrift Light SemiCondensed" panose="020B0502040204020203" pitchFamily="34" charset="0"/>
                <a:cs typeface="Times New Roman"/>
              </a:rPr>
              <a:t>ф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л</a:t>
            </a:r>
            <a:r>
              <a:rPr sz="2600" spc="-50" dirty="0"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м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астерам</a:t>
            </a:r>
            <a:r>
              <a:rPr sz="2600" spc="5" dirty="0">
                <a:latin typeface="Bahnschrift Light SemiCondensed" panose="020B0502040204020203" pitchFamily="34" charset="0"/>
                <a:cs typeface="Times New Roman"/>
              </a:rPr>
              <a:t>и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19812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Молодцы!!!</a:t>
            </a:r>
            <a:endParaRPr lang="ru-RU" sz="96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7000" y="1066800"/>
            <a:ext cx="6096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ВАМ ПОНАДОБИТСЯ: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Bahnschrift Light SemiCondensed" panose="020B0502040204020203" pitchFamily="34" charset="0"/>
              </a:rPr>
              <a:t>лист бумаги;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Bahnschrift Light SemiCondensed" panose="020B0502040204020203" pitchFamily="34" charset="0"/>
              </a:rPr>
              <a:t>карандаш простой;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Bahnschrift Light SemiCondensed" panose="020B0502040204020203" pitchFamily="34" charset="0"/>
              </a:rPr>
              <a:t>ластик;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Bahnschrift Light SemiCondensed" panose="020B0502040204020203" pitchFamily="34" charset="0"/>
              </a:rPr>
              <a:t>линейка;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Bahnschrift Light SemiCondensed" panose="020B0502040204020203" pitchFamily="34" charset="0"/>
              </a:rPr>
              <a:t>цветные </a:t>
            </a:r>
            <a:r>
              <a:rPr lang="ru-RU" sz="3200" dirty="0" smtClean="0">
                <a:latin typeface="Bahnschrift Light SemiCondensed" panose="020B0502040204020203" pitchFamily="34" charset="0"/>
              </a:rPr>
              <a:t>карандаши (краски </a:t>
            </a:r>
            <a:r>
              <a:rPr lang="ru-RU" sz="3200" smtClean="0">
                <a:latin typeface="Bahnschrift Light SemiCondensed" panose="020B0502040204020203" pitchFamily="34" charset="0"/>
              </a:rPr>
              <a:t>или </a:t>
            </a:r>
            <a:r>
              <a:rPr lang="ru-RU" sz="3200" smtClean="0">
                <a:latin typeface="Bahnschrift Light SemiCondensed" panose="020B0502040204020203" pitchFamily="34" charset="0"/>
              </a:rPr>
              <a:t>фломастеры).</a:t>
            </a:r>
            <a:endParaRPr lang="ru-RU" sz="32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46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98073" y="685800"/>
            <a:ext cx="7239000" cy="393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7640" algn="just">
              <a:lnSpc>
                <a:spcPct val="100000"/>
              </a:lnSpc>
            </a:pPr>
            <a:r>
              <a:rPr lang="ru-RU" sz="2800" dirty="0" smtClean="0">
                <a:solidFill>
                  <a:srgbClr val="333333"/>
                </a:solidFill>
                <a:latin typeface="Georgia"/>
                <a:cs typeface="Georgia"/>
              </a:rPr>
              <a:t>	</a:t>
            </a:r>
            <a:r>
              <a:rPr lang="ru-RU" sz="3200" i="1" dirty="0" smtClean="0">
                <a:solidFill>
                  <a:srgbClr val="FF0000"/>
                </a:solidFill>
                <a:latin typeface="Bahnschrift Light SemiCondensed" panose="020B0502040204020203" pitchFamily="34" charset="0"/>
                <a:cs typeface="Georgia"/>
              </a:rPr>
              <a:t>Надо помнить</a:t>
            </a:r>
            <a:r>
              <a:rPr lang="ru-RU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  <a:cs typeface="Georgia"/>
              </a:rPr>
              <a:t>,</a:t>
            </a:r>
            <a:r>
              <a:rPr lang="ru-RU"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что 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рис</a:t>
            </a:r>
            <a:r>
              <a:rPr sz="3200" spc="-1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у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нок</a:t>
            </a:r>
            <a:r>
              <a:rPr sz="3200" spc="3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состоит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из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трех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планов: передн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го, среднего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и задн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го.</a:t>
            </a:r>
            <a:r>
              <a:rPr sz="3200" spc="-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endParaRPr lang="ru-RU" sz="3200" spc="-15" dirty="0" smtClean="0">
              <a:solidFill>
                <a:srgbClr val="333333"/>
              </a:solidFill>
              <a:latin typeface="Bahnschrift Light SemiCondensed" panose="020B0502040204020203" pitchFamily="34" charset="0"/>
              <a:cs typeface="Georgia"/>
            </a:endParaRPr>
          </a:p>
          <a:p>
            <a:pPr marL="12700" marR="167640" algn="just">
              <a:lnSpc>
                <a:spcPct val="100000"/>
              </a:lnSpc>
            </a:pPr>
            <a:r>
              <a:rPr lang="ru-RU" sz="3200" spc="-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	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На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передн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м </a:t>
            </a:r>
            <a:r>
              <a:rPr lang="ru-RU"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плане 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отоб</a:t>
            </a:r>
            <a:r>
              <a:rPr sz="3200" spc="-1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р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ажаю</a:t>
            </a:r>
            <a:r>
              <a:rPr sz="3200" spc="-1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т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ся</a:t>
            </a:r>
            <a:r>
              <a:rPr sz="3200" spc="1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детал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и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,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кото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р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ые</a:t>
            </a:r>
            <a:r>
              <a:rPr sz="3200" spc="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б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л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и</a:t>
            </a:r>
            <a:r>
              <a:rPr sz="3200" spc="-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ж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sz="3200" spc="2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вс</a:t>
            </a:r>
            <a:r>
              <a:rPr sz="3200" spc="5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х</a:t>
            </a:r>
            <a:r>
              <a:rPr lang="en-US"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;</a:t>
            </a:r>
            <a:r>
              <a:rPr sz="3200" spc="-2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на</a:t>
            </a:r>
            <a:r>
              <a:rPr sz="3200" spc="-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среднем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– те, что 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дал</a:t>
            </a:r>
            <a:r>
              <a:rPr sz="3200" spc="-15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ь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ш</a:t>
            </a:r>
            <a:r>
              <a:rPr sz="3200" spc="5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lang="en-US"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;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и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зображения</a:t>
            </a:r>
            <a:r>
              <a:rPr sz="3200" spc="5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на заднем</a:t>
            </a:r>
            <a:r>
              <a:rPr sz="3200" spc="-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плане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сам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ы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 маленьк</a:t>
            </a:r>
            <a:r>
              <a:rPr sz="3200" spc="-1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и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е,</a:t>
            </a:r>
            <a:r>
              <a:rPr sz="3200" spc="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потому</a:t>
            </a:r>
            <a:r>
              <a:rPr sz="3200" spc="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ч</a:t>
            </a:r>
            <a:r>
              <a:rPr sz="3200" spc="-1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т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о</a:t>
            </a:r>
            <a:r>
              <a:rPr sz="3200" spc="5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находятся</a:t>
            </a:r>
            <a:r>
              <a:rPr sz="3200" spc="-2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sz="3200" dirty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вдали</a:t>
            </a:r>
            <a:r>
              <a:rPr sz="3200" dirty="0" smtClean="0">
                <a:solidFill>
                  <a:srgbClr val="333333"/>
                </a:solidFill>
                <a:latin typeface="Bahnschrift Light SemiCondensed" panose="020B0502040204020203" pitchFamily="34" charset="0"/>
                <a:cs typeface="Georgia"/>
              </a:rPr>
              <a:t>.</a:t>
            </a:r>
            <a:endParaRPr sz="3200" dirty="0">
              <a:latin typeface="Bahnschrift Light SemiCondensed" panose="020B0502040204020203" pitchFamily="34" charset="0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62200" y="2362199"/>
            <a:ext cx="6629400" cy="38100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447800" y="196096"/>
            <a:ext cx="7543800" cy="16927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Пер</a:t>
            </a:r>
            <a:r>
              <a:rPr sz="3200" i="1" spc="-3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е</a:t>
            </a:r>
            <a:r>
              <a:rPr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дн</a:t>
            </a:r>
            <a:r>
              <a:rPr sz="3200" i="1" spc="-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и</a:t>
            </a:r>
            <a:r>
              <a:rPr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й</a:t>
            </a:r>
            <a:r>
              <a:rPr sz="3200" i="1" spc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Calibri"/>
              </a:rPr>
              <a:t>план</a:t>
            </a:r>
            <a:endParaRPr lang="ru-RU" sz="32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SemiCondensed" panose="020B0502040204020203" pitchFamily="34" charset="0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r>
              <a:rPr lang="ru-RU" sz="2600" dirty="0" smtClean="0">
                <a:latin typeface="Bahnschrift Light SemiCondensed" panose="020B0502040204020203" pitchFamily="34" charset="0"/>
                <a:cs typeface="Calibri"/>
              </a:rPr>
              <a:t>Простым карандашом и</a:t>
            </a:r>
            <a:r>
              <a:rPr sz="2600" dirty="0" smtClean="0">
                <a:latin typeface="Bahnschrift Light SemiCondensed" panose="020B0502040204020203" pitchFamily="34" charset="0"/>
                <a:cs typeface="Calibri"/>
              </a:rPr>
              <a:t>зобрази</a:t>
            </a:r>
            <a:r>
              <a:rPr sz="2600" spc="-25" dirty="0" smtClean="0">
                <a:latin typeface="Bahnschrift Light SemiCondensed" panose="020B0502040204020203" pitchFamily="34" charset="0"/>
                <a:cs typeface="Calibri"/>
              </a:rPr>
              <a:t>т</a:t>
            </a:r>
            <a:r>
              <a:rPr sz="2600" dirty="0" smtClean="0">
                <a:latin typeface="Bahnschrift Light SemiCondensed" panose="020B0502040204020203" pitchFamily="34" charset="0"/>
                <a:cs typeface="Calibri"/>
              </a:rPr>
              <a:t>е</a:t>
            </a:r>
            <a:r>
              <a:rPr sz="2600" spc="-10" dirty="0" smtClean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spc="-35" dirty="0">
                <a:latin typeface="Bahnschrift Light SemiCondensed" panose="020B0502040204020203" pitchFamily="34" charset="0"/>
                <a:cs typeface="Calibri"/>
              </a:rPr>
              <a:t>х</a:t>
            </a:r>
            <a:r>
              <a:rPr sz="2600" spc="-55" dirty="0">
                <a:latin typeface="Bahnschrift Light SemiCondensed" panose="020B0502040204020203" pitchFamily="34" charset="0"/>
                <a:cs typeface="Calibri"/>
              </a:rPr>
              <a:t>о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лм, </a:t>
            </a:r>
            <a:r>
              <a:rPr sz="2600" spc="-40" dirty="0">
                <a:latin typeface="Bahnschrift Light SemiCondensed" panose="020B0502040204020203" pitchFamily="34" charset="0"/>
                <a:cs typeface="Calibri"/>
              </a:rPr>
              <a:t>к</a:t>
            </a:r>
            <a:r>
              <a:rPr sz="2600" spc="-20" dirty="0">
                <a:latin typeface="Bahnschrift Light SemiCondensed" panose="020B0502040204020203" pitchFamily="34" charset="0"/>
                <a:cs typeface="Calibri"/>
              </a:rPr>
              <a:t>о</a:t>
            </a:r>
            <a:r>
              <a:rPr sz="2600" spc="-30" dirty="0">
                <a:latin typeface="Bahnschrift Light SemiCondensed" panose="020B0502040204020203" pitchFamily="34" charset="0"/>
                <a:cs typeface="Calibri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ор</a:t>
            </a:r>
            <a:r>
              <a:rPr sz="2600" spc="-10" dirty="0">
                <a:latin typeface="Bahnschrift Light SemiCondensed" panose="020B0502040204020203" pitchFamily="34" charset="0"/>
                <a:cs typeface="Calibri"/>
              </a:rPr>
              <a:t>ы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й занима</a:t>
            </a:r>
            <a:r>
              <a:rPr sz="2600" spc="-10" dirty="0">
                <a:latin typeface="Bahnschrift Light SemiCondensed" panose="020B0502040204020203" pitchFamily="34" charset="0"/>
                <a:cs typeface="Calibri"/>
              </a:rPr>
              <a:t>е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т б</a:t>
            </a:r>
            <a:r>
              <a:rPr sz="2600" spc="-60" dirty="0">
                <a:latin typeface="Bahnschrift Light SemiCondensed" panose="020B0502040204020203" pitchFamily="34" charset="0"/>
                <a:cs typeface="Calibri"/>
              </a:rPr>
              <a:t>о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льшую</a:t>
            </a:r>
            <a:r>
              <a:rPr sz="2600" spc="-10" dirty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ча</a:t>
            </a:r>
            <a:r>
              <a:rPr sz="2600" spc="5" dirty="0">
                <a:latin typeface="Bahnschrift Light SemiCondensed" panose="020B0502040204020203" pitchFamily="34" charset="0"/>
                <a:cs typeface="Calibri"/>
              </a:rPr>
              <a:t>с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ть рисун</a:t>
            </a:r>
            <a:r>
              <a:rPr sz="2600" spc="-35" dirty="0">
                <a:latin typeface="Bahnschrift Light SemiCondensed" panose="020B0502040204020203" pitchFamily="34" charset="0"/>
                <a:cs typeface="Calibri"/>
              </a:rPr>
              <a:t>к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а.</a:t>
            </a:r>
            <a:r>
              <a:rPr sz="2600" spc="-20" dirty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Лин</a:t>
            </a:r>
            <a:r>
              <a:rPr sz="2600" spc="-10" dirty="0">
                <a:latin typeface="Bahnschrift Light SemiCondensed" panose="020B0502040204020203" pitchFamily="34" charset="0"/>
                <a:cs typeface="Calibri"/>
              </a:rPr>
              <a:t>и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ю</a:t>
            </a:r>
            <a:r>
              <a:rPr sz="2600" spc="10" dirty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сл</a:t>
            </a:r>
            <a:r>
              <a:rPr sz="2600" spc="-30" dirty="0">
                <a:latin typeface="Bahnschrift Light SemiCondensed" panose="020B0502040204020203" pitchFamily="34" charset="0"/>
                <a:cs typeface="Calibri"/>
              </a:rPr>
              <a:t>е</a:t>
            </a:r>
            <a:r>
              <a:rPr sz="2600" spc="-20" dirty="0">
                <a:latin typeface="Bahnschrift Light SemiCondensed" panose="020B0502040204020203" pitchFamily="34" charset="0"/>
                <a:cs typeface="Calibri"/>
              </a:rPr>
              <a:t>ду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ет</a:t>
            </a:r>
            <a:r>
              <a:rPr sz="2600" spc="-30" dirty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вести</a:t>
            </a:r>
            <a:r>
              <a:rPr sz="2600" spc="-20" dirty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плавно, </a:t>
            </a:r>
            <a:r>
              <a:rPr sz="2600" spc="-10" dirty="0">
                <a:latin typeface="Bahnschrift Light SemiCondensed" panose="020B0502040204020203" pitchFamily="34" charset="0"/>
                <a:cs typeface="Calibri"/>
              </a:rPr>
              <a:t>о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стрых у</a:t>
            </a:r>
            <a:r>
              <a:rPr sz="2600" spc="-95" dirty="0">
                <a:latin typeface="Bahnschrift Light SemiCondensed" panose="020B0502040204020203" pitchFamily="34" charset="0"/>
                <a:cs typeface="Calibri"/>
              </a:rPr>
              <a:t>г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лов</a:t>
            </a:r>
            <a:r>
              <a:rPr sz="2600" spc="-20" dirty="0">
                <a:latin typeface="Bahnschrift Light SemiCondensed" panose="020B0502040204020203" pitchFamily="34" charset="0"/>
                <a:cs typeface="Calibri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не </a:t>
            </a:r>
            <a:r>
              <a:rPr sz="2600" spc="-20" dirty="0">
                <a:latin typeface="Bahnschrift Light SemiCondensed" panose="020B0502040204020203" pitchFamily="34" charset="0"/>
                <a:cs typeface="Calibri"/>
              </a:rPr>
              <a:t>д</a:t>
            </a:r>
            <a:r>
              <a:rPr sz="2600" spc="-55" dirty="0">
                <a:latin typeface="Bahnschrift Light SemiCondensed" panose="020B0502040204020203" pitchFamily="34" charset="0"/>
                <a:cs typeface="Calibri"/>
              </a:rPr>
              <a:t>о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лжно бы</a:t>
            </a:r>
            <a:r>
              <a:rPr sz="2600" spc="-10" dirty="0">
                <a:latin typeface="Bahnschrift Light SemiCondensed" panose="020B0502040204020203" pitchFamily="34" charset="0"/>
                <a:cs typeface="Calibri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Calibri"/>
              </a:rPr>
              <a:t>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286000" y="1981200"/>
            <a:ext cx="6758939" cy="40707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28800" y="304800"/>
            <a:ext cx="7086600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2875"/>
              </a:lnSpc>
            </a:pP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С</a:t>
            </a:r>
            <a:r>
              <a:rPr lang="ru-RU" sz="3200" i="1" spc="-1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р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едний</a:t>
            </a:r>
            <a:r>
              <a:rPr lang="ru-RU" sz="3200" i="1" spc="-1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 </a:t>
            </a:r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план</a:t>
            </a:r>
          </a:p>
          <a:p>
            <a:pPr marL="12700" marR="6350" algn="just">
              <a:lnSpc>
                <a:spcPts val="2880"/>
              </a:lnSpc>
              <a:spcBef>
                <a:spcPts val="90"/>
              </a:spcBef>
            </a:pP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Простым карандашом тоже рис</a:t>
            </a:r>
            <a:r>
              <a:rPr lang="ru-RU" sz="2600" spc="-1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у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йте</a:t>
            </a:r>
            <a:r>
              <a:rPr lang="ru-RU" sz="2600" spc="2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холм,</a:t>
            </a:r>
            <a:r>
              <a:rPr lang="ru-RU" sz="2600" spc="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но </a:t>
            </a:r>
            <a:r>
              <a:rPr lang="ru-RU" sz="2600" spc="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го</a:t>
            </a:r>
            <a:r>
              <a:rPr lang="ru-RU" sz="2600" spc="-1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часть скрыв</a:t>
            </a:r>
            <a:r>
              <a:rPr lang="ru-RU" sz="2600" spc="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а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ется</a:t>
            </a:r>
            <a:r>
              <a:rPr lang="ru-RU" sz="2600" spc="-2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за перв</a:t>
            </a:r>
            <a:r>
              <a:rPr lang="ru-RU" sz="2600" spc="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ы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м.</a:t>
            </a:r>
            <a:endParaRPr lang="ru-RU" sz="2600" dirty="0">
              <a:latin typeface="Bahnschrift Light SemiCondensed" panose="020B0502040204020203" pitchFamily="34" charset="0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209801" y="1676400"/>
            <a:ext cx="6782308" cy="449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304800"/>
            <a:ext cx="7162800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ts val="2875"/>
              </a:lnSpc>
            </a:pP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К</a:t>
            </a:r>
            <a:r>
              <a:rPr lang="ru-RU" sz="3200" b="1" i="1" spc="-9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у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с</a:t>
            </a:r>
            <a:r>
              <a:rPr lang="ru-RU" sz="3200" b="1" i="1" spc="-3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т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  <a:cs typeface="Arial"/>
              </a:rPr>
              <a:t>ы</a:t>
            </a:r>
            <a:endParaRPr lang="ru-RU" sz="32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Light SemiCondensed" panose="020B0502040204020203" pitchFamily="34" charset="0"/>
              <a:cs typeface="Arial"/>
            </a:endParaRPr>
          </a:p>
          <a:p>
            <a:pPr marL="12700" marR="6350" algn="just">
              <a:lnSpc>
                <a:spcPts val="2880"/>
              </a:lnSpc>
              <a:spcBef>
                <a:spcPts val="90"/>
              </a:spcBef>
            </a:pP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На</a:t>
            </a:r>
            <a:r>
              <a:rPr lang="ru-RU" sz="2600" spc="-1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перес</a:t>
            </a:r>
            <a:r>
              <a:rPr lang="ru-RU" sz="2600" spc="5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е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чении</a:t>
            </a:r>
            <a:r>
              <a:rPr lang="ru-RU" sz="2600" spc="2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холмов изоб</a:t>
            </a:r>
            <a:r>
              <a:rPr lang="ru-RU" sz="2600" spc="-1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р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азите</a:t>
            </a:r>
            <a:r>
              <a:rPr lang="ru-RU" sz="2600" spc="3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 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к</a:t>
            </a:r>
            <a:r>
              <a:rPr lang="ru-RU" sz="2600" spc="-1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у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сты с помощью волнистых л</a:t>
            </a:r>
            <a:r>
              <a:rPr lang="ru-RU" sz="2600" spc="-1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и</a:t>
            </a:r>
            <a:r>
              <a:rPr lang="ru-RU" sz="2600" dirty="0" smtClean="0">
                <a:solidFill>
                  <a:srgbClr val="4E4E4E"/>
                </a:solidFill>
                <a:latin typeface="Bahnschrift Light SemiCondensed" panose="020B0502040204020203" pitchFamily="34" charset="0"/>
                <a:cs typeface="Georgia"/>
              </a:rPr>
              <a:t>ний (простым карандашом).</a:t>
            </a:r>
            <a:endParaRPr lang="ru-RU" sz="2600" dirty="0">
              <a:latin typeface="Bahnschrift Light SemiCondensed" panose="020B0502040204020203" pitchFamily="34" charset="0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0" y="1745673"/>
            <a:ext cx="6705600" cy="46253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7400" y="609600"/>
            <a:ext cx="6096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Bahnschrift Light SemiCondensed" panose="020B0502040204020203" pitchFamily="34" charset="0"/>
              </a:rPr>
              <a:t>Сотрите ненужные детали.</a:t>
            </a:r>
            <a:endParaRPr lang="ru-RU" sz="2600" dirty="0">
              <a:latin typeface="Bahnschrift Light Semi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2362200" y="2406887"/>
            <a:ext cx="6590791" cy="4146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07127" y="152400"/>
            <a:ext cx="735279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Light SemiCondensed" panose="020B0502040204020203" pitchFamily="34" charset="0"/>
              </a:rPr>
              <a:t>Задний план</a:t>
            </a:r>
          </a:p>
          <a:p>
            <a:pPr algn="just"/>
            <a:r>
              <a:rPr lang="ru-RU" sz="2600" dirty="0" smtClean="0"/>
              <a:t>Предметы и очертания сливаются в одно очертание. Нарисуйте кусты волнистыми линиями. А может, это верхушки деревьев, скрытые за холмами.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0" y="1676400"/>
            <a:ext cx="6705599" cy="47640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905000" y="885855"/>
            <a:ext cx="6925945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С д</a:t>
            </a:r>
            <a:r>
              <a:rPr sz="2600" spc="-35" dirty="0">
                <a:latin typeface="Bahnschrift Light SemiCondensed" panose="020B0502040204020203" pitchFamily="34" charset="0"/>
                <a:cs typeface="Times New Roman"/>
              </a:rPr>
              <a:t>р</a:t>
            </a:r>
            <a:r>
              <a:rPr sz="2600" spc="20" dirty="0"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spc="-60" dirty="0">
                <a:latin typeface="Bahnschrift Light SemiCondensed" panose="020B0502040204020203" pitchFamily="34" charset="0"/>
                <a:cs typeface="Times New Roman"/>
              </a:rPr>
              <a:t>г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ой</a:t>
            </a:r>
            <a:r>
              <a:rPr sz="2600" spc="-10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ороны</a:t>
            </a:r>
            <a:r>
              <a:rPr sz="2600" spc="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м</a:t>
            </a:r>
            <a:r>
              <a:rPr sz="2600" spc="-55" dirty="0">
                <a:latin typeface="Bahnschrift Light SemiCondensed" panose="020B0502040204020203" pitchFamily="34" charset="0"/>
                <a:cs typeface="Times New Roman"/>
              </a:rPr>
              <a:t>о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жно</a:t>
            </a:r>
            <a:r>
              <a:rPr sz="2600" spc="10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на</a:t>
            </a:r>
            <a:r>
              <a:rPr sz="2600" spc="10" dirty="0">
                <a:latin typeface="Bahnschrift Light SemiCondensed" panose="020B0502040204020203" pitchFamily="34" charset="0"/>
                <a:cs typeface="Times New Roman"/>
              </a:rPr>
              <a:t>м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етить</a:t>
            </a:r>
            <a:r>
              <a:rPr sz="2600" spc="20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spc="-120" dirty="0">
                <a:latin typeface="Bahnschrift Light SemiCondensed" panose="020B0502040204020203" pitchFamily="34" charset="0"/>
                <a:cs typeface="Times New Roman"/>
              </a:rPr>
              <a:t>к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он</a:t>
            </a:r>
            <a:r>
              <a:rPr sz="2600" spc="-40" dirty="0">
                <a:latin typeface="Bahnschrift Light SemiCondensed" panose="020B0502040204020203" pitchFamily="34" charset="0"/>
                <a:cs typeface="Times New Roman"/>
              </a:rPr>
              <a:t>т</a:t>
            </a:r>
            <a:r>
              <a:rPr sz="2600" spc="20" dirty="0">
                <a:latin typeface="Bahnschrift Light SemiCondensed" panose="020B0502040204020203" pitchFamily="34" charset="0"/>
                <a:cs typeface="Times New Roman"/>
              </a:rPr>
              <a:t>у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ры</a:t>
            </a:r>
            <a:r>
              <a:rPr sz="2600" spc="-15" dirty="0">
                <a:latin typeface="Bahnschrift Light SemiCondensed" panose="020B0502040204020203" pitchFamily="34" charset="0"/>
                <a:cs typeface="Times New Roman"/>
              </a:rPr>
              <a:t> 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л</a:t>
            </a:r>
            <a:r>
              <a:rPr sz="2600" spc="65" dirty="0">
                <a:latin typeface="Bahnschrift Light SemiCondensed" panose="020B0502040204020203" pitchFamily="34" charset="0"/>
                <a:cs typeface="Times New Roman"/>
              </a:rPr>
              <a:t>е</a:t>
            </a:r>
            <a:r>
              <a:rPr sz="2600" spc="25" dirty="0">
                <a:latin typeface="Bahnschrift Light SemiCondensed" panose="020B0502040204020203" pitchFamily="34" charset="0"/>
                <a:cs typeface="Times New Roman"/>
              </a:rPr>
              <a:t>с</a:t>
            </a:r>
            <a:r>
              <a:rPr sz="2600" dirty="0">
                <a:latin typeface="Bahnschrift Light SemiCondensed" panose="020B0502040204020203" pitchFamily="34" charset="0"/>
                <a:cs typeface="Times New Roman"/>
              </a:rPr>
              <a:t>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193</Words>
  <Application>Microsoft Office PowerPoint</Application>
  <PresentationFormat>Экран (4:3)</PresentationFormat>
  <Paragraphs>36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рисовать весенний пейзаж</dc:title>
  <dc:creator>SomeBody</dc:creator>
  <cp:lastModifiedBy>SomeBody</cp:lastModifiedBy>
  <cp:revision>14</cp:revision>
  <dcterms:created xsi:type="dcterms:W3CDTF">2020-04-22T19:21:31Z</dcterms:created>
  <dcterms:modified xsi:type="dcterms:W3CDTF">2020-04-23T16:16:38Z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2019-03-27T00:00:00Z</vt:filetime>
  </property>
  <property fmtid="{D5CDD505-2E9C-101B-9397-08002B2CF9AE}" pid="3" name="LastSaved">
    <vt:filetime>2020-04-22T00:00:00Z</vt:filetime>
  </property>
</Properties>
</file>