
<file path=[Content_Types].xml><?xml version="1.0" encoding="utf-8"?>
<Types xmlns="http://schemas.openxmlformats.org/package/2006/content-types">
  <Default Extension="png" ContentType="image/png"/>
  <Default Extension="tmp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5" r:id="rId4"/>
    <p:sldId id="280" r:id="rId5"/>
    <p:sldId id="266" r:id="rId6"/>
    <p:sldId id="267" r:id="rId7"/>
    <p:sldId id="278" r:id="rId8"/>
    <p:sldId id="268" r:id="rId9"/>
    <p:sldId id="269" r:id="rId10"/>
    <p:sldId id="279" r:id="rId11"/>
    <p:sldId id="281" r:id="rId12"/>
    <p:sldId id="282" r:id="rId13"/>
    <p:sldId id="283" r:id="rId14"/>
    <p:sldId id="284" r:id="rId15"/>
    <p:sldId id="285" r:id="rId16"/>
    <p:sldId id="286" r:id="rId17"/>
    <p:sldId id="270" r:id="rId1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DF69F3"/>
    <a:srgbClr val="00EAF0"/>
    <a:srgbClr val="5218A8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70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AC0AA1-33AA-4CC6-BE6A-A240322E9D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FC95B48-A164-4367-9C42-7FA975E55A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734835-4273-454C-BFEF-1D137FD57C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6479D-7DB7-40F9-A5A0-5497B95B7D8B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298C79-A291-4048-AE9B-A23E8523C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C7B5D8-788E-44BD-98B3-833CB34FC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BDA7-B180-42AF-92C4-3C39FF46C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9696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CD4AE-F130-497F-9466-8F24BB7CB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01F5BD5-BA15-489E-8FD6-5F4C2D7BF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77FC06-9E04-4555-ABA3-0CCCB20A1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6479D-7DB7-40F9-A5A0-5497B95B7D8B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5BF4F-9B18-4E40-B646-5FC69D3C1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F14CAE-5739-4B2D-88D9-B8E0A89B8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BDA7-B180-42AF-92C4-3C39FF46C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7331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A9BE8FA4-39D0-4915-A609-B22CCF8ADA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76E3CE2-9F1F-40CB-87D2-9206F69AF7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3BE112-69D6-4BE3-92D5-D2E5C37E8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6479D-7DB7-40F9-A5A0-5497B95B7D8B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63A7CBE-6069-4A9D-B84F-5B77F7B20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BBAB31-42D7-4A61-9A36-F66BB0400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BDA7-B180-42AF-92C4-3C39FF46C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4838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6219D45-263E-4DAD-A0D1-25D41D4F9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24ECA84-0B4D-459A-9080-7256166CCB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B60AB33-0E20-47CB-8E84-5B01C869D4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6479D-7DB7-40F9-A5A0-5497B95B7D8B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8D8DDB7-0403-447C-9766-30B9F4B45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F020AE-8B9A-4E11-85B0-4F78CEBA3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BDA7-B180-42AF-92C4-3C39FF46C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8892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04F08B-B5A4-4660-9F66-C058921A3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5A05A6-75C8-4E38-B8C5-199CAFBB6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D963EAB-A6CE-454E-9191-DE28E552A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6479D-7DB7-40F9-A5A0-5497B95B7D8B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D6D8DD1-4472-4EC0-B4FC-81D8EADF4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A2FC28-0F53-4823-B4DD-4A569E1F21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BDA7-B180-42AF-92C4-3C39FF46C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51751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B85FE1-D13F-4354-8719-758FEE9D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B31BF0E-1925-4BD1-B33D-8CF0711039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C4CB891-26DB-4D1E-B6CC-EB2C4B4354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F498F0C-8D3C-4F48-9DAA-37AB8618D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6479D-7DB7-40F9-A5A0-5497B95B7D8B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E70DAA1-CA0E-41F9-B54E-8C6D8B837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92C800E-61A8-4FDA-A0FD-10619185D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BDA7-B180-42AF-92C4-3C39FF46C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1574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32A49-A048-41F2-B257-0B6A425000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2A7797F-3A0B-4E8A-B0FC-0E82BB8137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B68E24-F68C-4483-9F71-5B6E879441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961B0191-024B-4C35-AA70-BEC546648F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F683D17-F21E-4D4B-8CDC-4FE7EAB406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A240C329-DFB3-473C-93E1-372EB03F4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6479D-7DB7-40F9-A5A0-5497B95B7D8B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BF87A13-5644-4038-A902-A97B077DE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0CD2777-72C7-4118-96AE-F51BDF4411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BDA7-B180-42AF-92C4-3C39FF46C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0063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5DBF29-C6E4-4DE4-B22A-08F7C6A7D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90E21E-5D2C-41E6-9005-A03FAD8C7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6479D-7DB7-40F9-A5A0-5497B95B7D8B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9C27EBD-977C-421D-98A8-21E2E093D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94B43D9-2AEB-4A35-92D3-CF7BE2B86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BDA7-B180-42AF-92C4-3C39FF46C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7114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7A7B5D0-E07A-4CFC-8003-0FA8F81B8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6479D-7DB7-40F9-A5A0-5497B95B7D8B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13831575-9826-49A0-AD8A-BAD5D7532B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1DF4918-6AE2-43F4-9C34-C004B592E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BDA7-B180-42AF-92C4-3C39FF46C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9633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89CC7D-89A3-4144-81B5-9CB0DE3340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FFB71E9-0A6D-4BCC-800F-14AA0D2A3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946242-F4D7-4C4D-81E4-CDE77E0173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BD3C48-5F29-4945-BE3E-223543B56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6479D-7DB7-40F9-A5A0-5497B95B7D8B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956C599-999A-4044-AED3-7B41973A50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714186A-3AAC-4AD6-A935-0BCA34EBE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BDA7-B180-42AF-92C4-3C39FF46C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79367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496D09-0879-4D3B-8BED-82918755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12651CA-EB87-4AB6-A582-49274D8C73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52D73F-B1F3-4436-91BF-EFB6863214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60425B-DB79-476E-A458-CC50DEDB03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6479D-7DB7-40F9-A5A0-5497B95B7D8B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D114F9B-923F-4F12-8498-B71DAB249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760EE7-7FDF-4738-93BE-BCF972396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C3BDA7-B180-42AF-92C4-3C39FF46C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603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EA936D3-5F13-4375-892D-B7567DBCD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1591EFC-D622-4C89-9BAB-7F385F4A618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03E48A-5CD7-481C-8A8A-4A99A17A8C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6479D-7DB7-40F9-A5A0-5497B95B7D8B}" type="datetimeFigureOut">
              <a:rPr lang="ru-RU" smtClean="0"/>
              <a:t>25.12.2019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2494437-6A8E-418B-849B-674B3132D4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450EF1A-F8BD-43F5-B125-E6B7A64FD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C3BDA7-B180-42AF-92C4-3C39FF46C24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252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tmp"/><Relationship Id="rId5" Type="http://schemas.openxmlformats.org/officeDocument/2006/relationships/image" Target="../media/image27.tmp"/><Relationship Id="rId4" Type="http://schemas.openxmlformats.org/officeDocument/2006/relationships/image" Target="../media/image26.tm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mp"/><Relationship Id="rId5" Type="http://schemas.openxmlformats.org/officeDocument/2006/relationships/image" Target="../media/image30.tmp"/><Relationship Id="rId4" Type="http://schemas.openxmlformats.org/officeDocument/2006/relationships/image" Target="../media/image29.tm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mp"/><Relationship Id="rId5" Type="http://schemas.openxmlformats.org/officeDocument/2006/relationships/image" Target="../media/image33.tmp"/><Relationship Id="rId4" Type="http://schemas.openxmlformats.org/officeDocument/2006/relationships/image" Target="../media/image32.tm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mp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0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tmp"/><Relationship Id="rId5" Type="http://schemas.openxmlformats.org/officeDocument/2006/relationships/image" Target="../media/image38.tmp"/><Relationship Id="rId4" Type="http://schemas.openxmlformats.org/officeDocument/2006/relationships/image" Target="../media/image37.tm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g"/><Relationship Id="rId3" Type="http://schemas.openxmlformats.org/officeDocument/2006/relationships/image" Target="../media/image2.png"/><Relationship Id="rId7" Type="http://schemas.openxmlformats.org/officeDocument/2006/relationships/image" Target="../media/image4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Relationship Id="rId9" Type="http://schemas.openxmlformats.org/officeDocument/2006/relationships/image" Target="../media/image4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2.png"/><Relationship Id="rId7" Type="http://schemas.openxmlformats.org/officeDocument/2006/relationships/image" Target="../media/image5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g"/><Relationship Id="rId5" Type="http://schemas.openxmlformats.org/officeDocument/2006/relationships/image" Target="../media/image48.jpg"/><Relationship Id="rId4" Type="http://schemas.openxmlformats.org/officeDocument/2006/relationships/image" Target="../media/image47.jpg"/><Relationship Id="rId9" Type="http://schemas.openxmlformats.org/officeDocument/2006/relationships/image" Target="../media/image5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8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tmp"/><Relationship Id="rId4" Type="http://schemas.openxmlformats.org/officeDocument/2006/relationships/image" Target="../media/image6.tm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2.png"/><Relationship Id="rId7" Type="http://schemas.openxmlformats.org/officeDocument/2006/relationships/image" Target="../media/image11.tm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8.png"/><Relationship Id="rId4" Type="http://schemas.openxmlformats.org/officeDocument/2006/relationships/image" Target="../media/image10.tm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2.png"/><Relationship Id="rId7" Type="http://schemas.openxmlformats.org/officeDocument/2006/relationships/image" Target="../media/image1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2.png"/><Relationship Id="rId7" Type="http://schemas.openxmlformats.org/officeDocument/2006/relationships/image" Target="../media/image2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tmp"/><Relationship Id="rId11" Type="http://schemas.openxmlformats.org/officeDocument/2006/relationships/image" Target="../media/image22.png"/><Relationship Id="rId5" Type="http://schemas.openxmlformats.org/officeDocument/2006/relationships/image" Target="../media/image18.tmp"/><Relationship Id="rId10" Type="http://schemas.openxmlformats.org/officeDocument/2006/relationships/image" Target="../media/image18.svg"/><Relationship Id="rId4" Type="http://schemas.openxmlformats.org/officeDocument/2006/relationships/image" Target="../media/image17.tmp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tmp"/><Relationship Id="rId4" Type="http://schemas.openxmlformats.org/officeDocument/2006/relationships/image" Target="../media/image19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tmp"/><Relationship Id="rId5" Type="http://schemas.openxmlformats.org/officeDocument/2006/relationships/image" Target="../media/image24.tmp"/><Relationship Id="rId4" Type="http://schemas.openxmlformats.org/officeDocument/2006/relationships/image" Target="../media/image23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6B8F94B7-1297-4235-9382-B9F5FF47F92B}"/>
              </a:ext>
            </a:extLst>
          </p:cNvPr>
          <p:cNvSpPr/>
          <p:nvPr/>
        </p:nvSpPr>
        <p:spPr>
          <a:xfrm>
            <a:off x="142594" y="188685"/>
            <a:ext cx="1932950" cy="1349829"/>
          </a:xfrm>
          <a:prstGeom prst="roundRect">
            <a:avLst/>
          </a:prstGeom>
          <a:gradFill>
            <a:gsLst>
              <a:gs pos="3000">
                <a:schemeClr val="bg1">
                  <a:alpha val="65000"/>
                </a:schemeClr>
              </a:gs>
              <a:gs pos="100000">
                <a:schemeClr val="accent5">
                  <a:lumMod val="20000"/>
                  <a:lumOff val="80000"/>
                  <a:alpha val="58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2EAE884B-D151-4CE2-A43B-6CFE36995843}"/>
              </a:ext>
            </a:extLst>
          </p:cNvPr>
          <p:cNvSpPr/>
          <p:nvPr/>
        </p:nvSpPr>
        <p:spPr>
          <a:xfrm>
            <a:off x="2422610" y="331091"/>
            <a:ext cx="9376229" cy="902624"/>
          </a:xfrm>
          <a:prstGeom prst="roundRect">
            <a:avLst/>
          </a:prstGeom>
          <a:gradFill>
            <a:gsLst>
              <a:gs pos="3000">
                <a:schemeClr val="bg1">
                  <a:alpha val="65000"/>
                </a:schemeClr>
              </a:gs>
              <a:gs pos="100000">
                <a:schemeClr val="accent5">
                  <a:lumMod val="20000"/>
                  <a:lumOff val="80000"/>
                  <a:alpha val="58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gradFill>
                  <a:gsLst>
                    <a:gs pos="3000">
                      <a:srgbClr val="0000FF"/>
                    </a:gs>
                    <a:gs pos="100000">
                      <a:srgbClr val="002060"/>
                    </a:gs>
                  </a:gsLst>
                  <a:lin ang="5400000" scaled="1"/>
                </a:gradFill>
              </a:rPr>
              <a:t>муниципальное бюджетное дошкольное образовательное учреждение компенсирующего вида детский сад  № 2 «Родничок»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6B57A04-F6A0-4DF8-9AF3-854145BF34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594" y="241958"/>
            <a:ext cx="1932950" cy="124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F615AB6C-6B2A-484B-AED5-E459872D231A}"/>
              </a:ext>
            </a:extLst>
          </p:cNvPr>
          <p:cNvSpPr/>
          <p:nvPr/>
        </p:nvSpPr>
        <p:spPr>
          <a:xfrm>
            <a:off x="1617068" y="1741714"/>
            <a:ext cx="9376229" cy="2061029"/>
          </a:xfrm>
          <a:prstGeom prst="roundRect">
            <a:avLst/>
          </a:prstGeom>
          <a:gradFill>
            <a:gsLst>
              <a:gs pos="3000">
                <a:schemeClr val="bg1">
                  <a:alpha val="65000"/>
                </a:schemeClr>
              </a:gs>
              <a:gs pos="100000">
                <a:schemeClr val="accent5">
                  <a:lumMod val="20000"/>
                  <a:lumOff val="80000"/>
                  <a:alpha val="58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gradFill>
                  <a:gsLst>
                    <a:gs pos="0">
                      <a:srgbClr val="0000FF"/>
                    </a:gs>
                    <a:gs pos="69000">
                      <a:srgbClr val="002060"/>
                    </a:gs>
                  </a:gsLst>
                  <a:lin ang="5400000" scaled="1"/>
                </a:gradFill>
                <a:cs typeface="Aharoni" panose="02010803020104030203" pitchFamily="2" charset="-79"/>
              </a:rPr>
              <a:t>ПОРТФОЛИО</a:t>
            </a:r>
          </a:p>
          <a:p>
            <a:pPr algn="ctr"/>
            <a:r>
              <a:rPr lang="ru-RU" sz="6600" b="1" dirty="0">
                <a:gradFill>
                  <a:gsLst>
                    <a:gs pos="0">
                      <a:srgbClr val="0000FF"/>
                    </a:gs>
                    <a:gs pos="69000">
                      <a:srgbClr val="002060"/>
                    </a:gs>
                  </a:gsLst>
                  <a:lin ang="5400000" scaled="1"/>
                </a:gradFill>
                <a:cs typeface="Aharoni" panose="02010803020104030203" pitchFamily="2" charset="-79"/>
              </a:rPr>
              <a:t>ВОСПИТАТЕЛЯ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1661F58-9535-46D3-B5DD-3CDEEEFCC3AF}"/>
              </a:ext>
            </a:extLst>
          </p:cNvPr>
          <p:cNvSpPr/>
          <p:nvPr/>
        </p:nvSpPr>
        <p:spPr>
          <a:xfrm>
            <a:off x="1617068" y="4688113"/>
            <a:ext cx="9376229" cy="928915"/>
          </a:xfrm>
          <a:prstGeom prst="roundRect">
            <a:avLst/>
          </a:prstGeom>
          <a:gradFill>
            <a:gsLst>
              <a:gs pos="0">
                <a:schemeClr val="bg1">
                  <a:alpha val="82000"/>
                </a:schemeClr>
              </a:gs>
              <a:gs pos="100000">
                <a:schemeClr val="accent5">
                  <a:lumMod val="20000"/>
                  <a:lumOff val="80000"/>
                  <a:alpha val="80000"/>
                </a:schemeClr>
              </a:gs>
            </a:gsLst>
            <a:lin ang="5400000" scaled="1"/>
          </a:gra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gradFill>
                  <a:gsLst>
                    <a:gs pos="0">
                      <a:srgbClr val="00B0F0"/>
                    </a:gs>
                    <a:gs pos="59000">
                      <a:srgbClr val="002060"/>
                    </a:gs>
                  </a:gsLst>
                  <a:lin ang="5400000" scaled="1"/>
                </a:gradFill>
                <a:cs typeface="Aharoni" panose="02010803020104030203" pitchFamily="2" charset="-79"/>
              </a:rPr>
              <a:t>Ерохиной Марины Михайловны</a:t>
            </a:r>
          </a:p>
        </p:txBody>
      </p:sp>
    </p:spTree>
    <p:extLst>
      <p:ext uri="{BB962C8B-B14F-4D97-AF65-F5344CB8AC3E}">
        <p14:creationId xmlns:p14="http://schemas.microsoft.com/office/powerpoint/2010/main" val="679909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70EEF6-7E33-413D-9010-8AF43B0369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26" y="183901"/>
            <a:ext cx="1932950" cy="124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88637AE-23D1-4D7C-9B62-2B08673C81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65868">
            <a:off x="785416" y="2170399"/>
            <a:ext cx="2874085" cy="412401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5DACBC-47D3-4EA7-8CB3-3064E2AE04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3871">
            <a:off x="8517040" y="2167371"/>
            <a:ext cx="2929187" cy="412640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DE8AFFF-F1A6-447F-A0FB-BA0FE40BEF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092" y="1625600"/>
            <a:ext cx="2931072" cy="4238171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C3177E9F-CE5B-4794-8ABE-C9BD02E16635}"/>
              </a:ext>
            </a:extLst>
          </p:cNvPr>
          <p:cNvSpPr/>
          <p:nvPr/>
        </p:nvSpPr>
        <p:spPr>
          <a:xfrm>
            <a:off x="2458897" y="183901"/>
            <a:ext cx="9376229" cy="1243281"/>
          </a:xfrm>
          <a:prstGeom prst="roundRect">
            <a:avLst/>
          </a:prstGeom>
          <a:gradFill>
            <a:gsLst>
              <a:gs pos="3000">
                <a:schemeClr val="bg1">
                  <a:alpha val="85000"/>
                </a:schemeClr>
              </a:gs>
              <a:gs pos="100000">
                <a:schemeClr val="accent5">
                  <a:lumMod val="20000"/>
                  <a:lumOff val="80000"/>
                  <a:alpha val="74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gradFill>
                  <a:gsLst>
                    <a:gs pos="0">
                      <a:srgbClr val="00B0F0"/>
                    </a:gs>
                    <a:gs pos="80000">
                      <a:srgbClr val="002060"/>
                    </a:gs>
                  </a:gsLst>
                  <a:lin ang="5400000" scaled="1"/>
                </a:gradFill>
                <a:cs typeface="Aharoni" panose="02010803020104030203" pitchFamily="2" charset="-79"/>
              </a:rPr>
              <a:t>Победитель профессиональных конкурсов педагогического мастерства</a:t>
            </a:r>
            <a:endParaRPr lang="ru-RU" sz="2000" b="1" dirty="0">
              <a:gradFill>
                <a:gsLst>
                  <a:gs pos="0">
                    <a:srgbClr val="00B0F0"/>
                  </a:gs>
                  <a:gs pos="80000">
                    <a:srgbClr val="002060"/>
                  </a:gs>
                </a:gsLst>
                <a:lin ang="5400000" scaled="1"/>
              </a:gra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879396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70EEF6-7E33-413D-9010-8AF43B0369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26" y="183901"/>
            <a:ext cx="1932950" cy="124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5745B88-F630-4B0F-A358-A6883FB2AA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24048">
            <a:off x="1276437" y="1935306"/>
            <a:ext cx="2868871" cy="409312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741A468-DF14-4749-96DD-2F0E8B06CD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3501">
            <a:off x="8552006" y="2054205"/>
            <a:ext cx="3001491" cy="396396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342ABDE-5298-4F29-830E-3D0D31CBA8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4831" y="2060641"/>
            <a:ext cx="4551856" cy="328061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74C851C-D977-4E29-9AEC-1BD45C758BC8}"/>
              </a:ext>
            </a:extLst>
          </p:cNvPr>
          <p:cNvSpPr/>
          <p:nvPr/>
        </p:nvSpPr>
        <p:spPr>
          <a:xfrm>
            <a:off x="2458897" y="183901"/>
            <a:ext cx="9376229" cy="1243281"/>
          </a:xfrm>
          <a:prstGeom prst="roundRect">
            <a:avLst/>
          </a:prstGeom>
          <a:gradFill>
            <a:gsLst>
              <a:gs pos="3000">
                <a:schemeClr val="bg1">
                  <a:alpha val="85000"/>
                </a:schemeClr>
              </a:gs>
              <a:gs pos="100000">
                <a:schemeClr val="accent5">
                  <a:lumMod val="20000"/>
                  <a:lumOff val="80000"/>
                  <a:alpha val="74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gradFill>
                  <a:gsLst>
                    <a:gs pos="0">
                      <a:srgbClr val="00B0F0"/>
                    </a:gs>
                    <a:gs pos="80000">
                      <a:srgbClr val="002060"/>
                    </a:gs>
                  </a:gsLst>
                  <a:lin ang="5400000" scaled="1"/>
                </a:gradFill>
                <a:cs typeface="Aharoni" panose="02010803020104030203" pitchFamily="2" charset="-79"/>
              </a:rPr>
              <a:t>Победитель профессиональных конкурсов педагогического мастерства</a:t>
            </a:r>
            <a:endParaRPr lang="ru-RU" sz="2000" b="1" dirty="0">
              <a:gradFill>
                <a:gsLst>
                  <a:gs pos="0">
                    <a:srgbClr val="00B0F0"/>
                  </a:gs>
                  <a:gs pos="80000">
                    <a:srgbClr val="002060"/>
                  </a:gs>
                </a:gsLst>
                <a:lin ang="5400000" scaled="1"/>
              </a:gra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6258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70EEF6-7E33-413D-9010-8AF43B0369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26" y="183901"/>
            <a:ext cx="1932950" cy="124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74C851C-D977-4E29-9AEC-1BD45C758BC8}"/>
              </a:ext>
            </a:extLst>
          </p:cNvPr>
          <p:cNvSpPr/>
          <p:nvPr/>
        </p:nvSpPr>
        <p:spPr>
          <a:xfrm>
            <a:off x="2458897" y="183901"/>
            <a:ext cx="9376229" cy="1136899"/>
          </a:xfrm>
          <a:prstGeom prst="roundRect">
            <a:avLst/>
          </a:prstGeom>
          <a:gradFill>
            <a:gsLst>
              <a:gs pos="3000">
                <a:schemeClr val="bg1">
                  <a:alpha val="85000"/>
                </a:schemeClr>
              </a:gs>
              <a:gs pos="100000">
                <a:schemeClr val="accent5">
                  <a:lumMod val="20000"/>
                  <a:lumOff val="80000"/>
                  <a:alpha val="74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gradFill>
                  <a:gsLst>
                    <a:gs pos="0">
                      <a:srgbClr val="00B0F0"/>
                    </a:gs>
                    <a:gs pos="80000">
                      <a:srgbClr val="002060"/>
                    </a:gs>
                  </a:gsLst>
                  <a:lin ang="5400000" scaled="1"/>
                </a:gradFill>
                <a:cs typeface="Aharoni" panose="02010803020104030203" pitchFamily="2" charset="-79"/>
              </a:rPr>
              <a:t>Награды, поощрения</a:t>
            </a:r>
            <a:endParaRPr lang="ru-RU" sz="2000" b="1" dirty="0">
              <a:gradFill>
                <a:gsLst>
                  <a:gs pos="0">
                    <a:srgbClr val="00B0F0"/>
                  </a:gs>
                  <a:gs pos="80000">
                    <a:srgbClr val="002060"/>
                  </a:gs>
                </a:gsLst>
                <a:lin ang="5400000" scaled="1"/>
              </a:gradFill>
              <a:cs typeface="Aharoni" panose="02010803020104030203" pitchFamily="2" charset="-79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133810-8929-499D-9684-8CCDC242B8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68" y="1546396"/>
            <a:ext cx="3629046" cy="5205675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413880C-7935-43AF-8FD7-2865AD161D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137" y="1546396"/>
            <a:ext cx="3511725" cy="5219421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1FF383-5475-478D-A0BC-AD2545096FE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638" y="1546396"/>
            <a:ext cx="3548488" cy="5289833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202334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70EEF6-7E33-413D-9010-8AF43B0369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26" y="183901"/>
            <a:ext cx="1932950" cy="124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74C851C-D977-4E29-9AEC-1BD45C758BC8}"/>
              </a:ext>
            </a:extLst>
          </p:cNvPr>
          <p:cNvSpPr/>
          <p:nvPr/>
        </p:nvSpPr>
        <p:spPr>
          <a:xfrm>
            <a:off x="2458897" y="183901"/>
            <a:ext cx="9376229" cy="1136899"/>
          </a:xfrm>
          <a:prstGeom prst="roundRect">
            <a:avLst/>
          </a:prstGeom>
          <a:gradFill>
            <a:gsLst>
              <a:gs pos="3000">
                <a:schemeClr val="bg1">
                  <a:alpha val="85000"/>
                </a:schemeClr>
              </a:gs>
              <a:gs pos="100000">
                <a:schemeClr val="accent5">
                  <a:lumMod val="20000"/>
                  <a:lumOff val="80000"/>
                  <a:alpha val="74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gradFill>
                  <a:gsLst>
                    <a:gs pos="0">
                      <a:srgbClr val="00B0F0"/>
                    </a:gs>
                    <a:gs pos="80000">
                      <a:srgbClr val="002060"/>
                    </a:gs>
                  </a:gsLst>
                  <a:lin ang="5400000" scaled="1"/>
                </a:gradFill>
                <a:cs typeface="Aharoni" panose="02010803020104030203" pitchFamily="2" charset="-79"/>
              </a:rPr>
              <a:t>Награды, поощрения</a:t>
            </a:r>
            <a:endParaRPr lang="ru-RU" sz="2000" b="1" dirty="0">
              <a:gradFill>
                <a:gsLst>
                  <a:gs pos="0">
                    <a:srgbClr val="00B0F0"/>
                  </a:gs>
                  <a:gs pos="80000">
                    <a:srgbClr val="002060"/>
                  </a:gs>
                </a:gsLst>
                <a:lin ang="5400000" scaled="1"/>
              </a:gradFill>
              <a:cs typeface="Aharoni" panose="02010803020104030203" pitchFamily="2" charset="-79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8F8888-5895-430B-A08A-ACFE60E6C0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6440">
            <a:off x="1632333" y="1879919"/>
            <a:ext cx="3281417" cy="465540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FFAAFB8-50BB-46E3-9A37-26C4DC285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687" y="1427182"/>
            <a:ext cx="4972744" cy="5010849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22954300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70EEF6-7E33-413D-9010-8AF43B0369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26" y="183901"/>
            <a:ext cx="1932950" cy="124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74C851C-D977-4E29-9AEC-1BD45C758BC8}"/>
              </a:ext>
            </a:extLst>
          </p:cNvPr>
          <p:cNvSpPr/>
          <p:nvPr/>
        </p:nvSpPr>
        <p:spPr>
          <a:xfrm>
            <a:off x="2458897" y="183901"/>
            <a:ext cx="9376229" cy="1136899"/>
          </a:xfrm>
          <a:prstGeom prst="roundRect">
            <a:avLst/>
          </a:prstGeom>
          <a:gradFill>
            <a:gsLst>
              <a:gs pos="3000">
                <a:schemeClr val="bg1">
                  <a:alpha val="85000"/>
                </a:schemeClr>
              </a:gs>
              <a:gs pos="100000">
                <a:schemeClr val="accent5">
                  <a:lumMod val="20000"/>
                  <a:lumOff val="80000"/>
                  <a:alpha val="74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gradFill>
                  <a:gsLst>
                    <a:gs pos="0">
                      <a:srgbClr val="00B0F0"/>
                    </a:gs>
                    <a:gs pos="80000">
                      <a:srgbClr val="002060"/>
                    </a:gs>
                  </a:gsLst>
                  <a:lin ang="5400000" scaled="1"/>
                </a:gradFill>
                <a:cs typeface="Aharoni" panose="02010803020104030203" pitchFamily="2" charset="-79"/>
              </a:rPr>
              <a:t>Награды, поощрения</a:t>
            </a:r>
            <a:endParaRPr lang="ru-RU" sz="2000" b="1" dirty="0">
              <a:gradFill>
                <a:gsLst>
                  <a:gs pos="0">
                    <a:srgbClr val="00B0F0"/>
                  </a:gs>
                  <a:gs pos="80000">
                    <a:srgbClr val="002060"/>
                  </a:gs>
                </a:gsLst>
                <a:lin ang="5400000" scaled="1"/>
              </a:gradFill>
              <a:cs typeface="Aharoni" panose="02010803020104030203" pitchFamily="2" charset="-79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145C61-36C5-46FF-8111-1A1A2F5D6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25" y="1540892"/>
            <a:ext cx="3956417" cy="520603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B879755-A188-404F-91DD-2182281A38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171" y="1484508"/>
            <a:ext cx="3759201" cy="5227420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AF3C080-9DB9-41E1-91B4-8F6E07F4A1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851" y="3429000"/>
            <a:ext cx="2947650" cy="2445032"/>
          </a:xfrm>
          <a:prstGeom prst="rect">
            <a:avLst/>
          </a:prstGeom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C9E67CC-07DF-48BF-934F-4AF6675658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343" y="1653670"/>
            <a:ext cx="3500626" cy="4889095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625549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70EEF6-7E33-413D-9010-8AF43B0369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26" y="183901"/>
            <a:ext cx="1932950" cy="124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74C851C-D977-4E29-9AEC-1BD45C758BC8}"/>
              </a:ext>
            </a:extLst>
          </p:cNvPr>
          <p:cNvSpPr/>
          <p:nvPr/>
        </p:nvSpPr>
        <p:spPr>
          <a:xfrm>
            <a:off x="2458897" y="183901"/>
            <a:ext cx="9376229" cy="1136899"/>
          </a:xfrm>
          <a:prstGeom prst="roundRect">
            <a:avLst/>
          </a:prstGeom>
          <a:gradFill>
            <a:gsLst>
              <a:gs pos="0">
                <a:schemeClr val="bg1">
                  <a:alpha val="85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gradFill>
                  <a:gsLst>
                    <a:gs pos="0">
                      <a:srgbClr val="DF69F3"/>
                    </a:gs>
                    <a:gs pos="80000">
                      <a:srgbClr val="002060"/>
                    </a:gs>
                  </a:gsLst>
                  <a:lin ang="5400000" scaled="1"/>
                </a:gradFill>
                <a:cs typeface="Aharoni" panose="02010803020104030203" pitchFamily="2" charset="-79"/>
              </a:rPr>
              <a:t>Педагогическая гостиная</a:t>
            </a:r>
            <a:endParaRPr lang="ru-RU" sz="2000" b="1" dirty="0">
              <a:gradFill>
                <a:gsLst>
                  <a:gs pos="0">
                    <a:srgbClr val="DF69F3"/>
                  </a:gs>
                  <a:gs pos="80000">
                    <a:srgbClr val="002060"/>
                  </a:gs>
                </a:gsLst>
                <a:lin ang="5400000" scaled="1"/>
              </a:gradFill>
              <a:cs typeface="Aharoni" panose="02010803020104030203" pitchFamily="2" charset="-79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27" y="1597063"/>
            <a:ext cx="3349118" cy="24831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23" y="4250130"/>
            <a:ext cx="3230022" cy="2394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982" y="1597063"/>
            <a:ext cx="3941418" cy="2955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7871" y="4622252"/>
            <a:ext cx="3587640" cy="20227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763" y="3639831"/>
            <a:ext cx="3926363" cy="2943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447" y="1597063"/>
            <a:ext cx="3526994" cy="198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899909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70EEF6-7E33-413D-9010-8AF43B0369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26" y="183901"/>
            <a:ext cx="1932950" cy="124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74C851C-D977-4E29-9AEC-1BD45C758BC8}"/>
              </a:ext>
            </a:extLst>
          </p:cNvPr>
          <p:cNvSpPr/>
          <p:nvPr/>
        </p:nvSpPr>
        <p:spPr>
          <a:xfrm>
            <a:off x="2458897" y="183901"/>
            <a:ext cx="9376229" cy="1136899"/>
          </a:xfrm>
          <a:prstGeom prst="roundRect">
            <a:avLst/>
          </a:prstGeom>
          <a:gradFill>
            <a:gsLst>
              <a:gs pos="0">
                <a:schemeClr val="bg1">
                  <a:alpha val="85000"/>
                </a:schemeClr>
              </a:gs>
              <a:gs pos="100000">
                <a:schemeClr val="accent2">
                  <a:lumMod val="40000"/>
                  <a:lumOff val="60000"/>
                </a:schemeClr>
              </a:gs>
            </a:gsLst>
            <a:lin ang="5400000" scaled="1"/>
          </a:gradFill>
          <a:ln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gradFill>
                  <a:gsLst>
                    <a:gs pos="0">
                      <a:srgbClr val="DF69F3"/>
                    </a:gs>
                    <a:gs pos="80000">
                      <a:srgbClr val="002060"/>
                    </a:gs>
                  </a:gsLst>
                  <a:lin ang="5400000" scaled="1"/>
                </a:gradFill>
                <a:cs typeface="Aharoni" panose="02010803020104030203" pitchFamily="2" charset="-79"/>
              </a:rPr>
              <a:t>Актерское мастерство</a:t>
            </a:r>
            <a:endParaRPr lang="ru-RU" sz="2000" b="1" dirty="0">
              <a:gradFill>
                <a:gsLst>
                  <a:gs pos="0">
                    <a:srgbClr val="DF69F3"/>
                  </a:gs>
                  <a:gs pos="80000">
                    <a:srgbClr val="002060"/>
                  </a:gs>
                </a:gsLst>
                <a:lin ang="5400000" scaled="1"/>
              </a:gradFill>
              <a:cs typeface="Aharoni" panose="02010803020104030203" pitchFamily="2" charset="-79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57" y="1639229"/>
            <a:ext cx="3614038" cy="2709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3843" y="1505414"/>
            <a:ext cx="3467200" cy="2928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966" y="1725254"/>
            <a:ext cx="3386605" cy="2537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39" y="4561022"/>
            <a:ext cx="3287074" cy="2219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31" y="4561022"/>
            <a:ext cx="3095673" cy="206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7322" y="4473254"/>
            <a:ext cx="3048000" cy="203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0745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C668039D-2597-4034-8C4F-7705F5761A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04800" y="570820"/>
            <a:ext cx="8316686" cy="3899580"/>
          </a:xfrm>
        </p:spPr>
        <p:txBody>
          <a:bodyPr>
            <a:normAutofit/>
          </a:bodyPr>
          <a:lstStyle/>
          <a:p>
            <a:r>
              <a:rPr lang="ru-RU" sz="8800" b="1" dirty="0">
                <a:gradFill>
                  <a:gsLst>
                    <a:gs pos="0">
                      <a:srgbClr val="00B0F0"/>
                    </a:gs>
                    <a:gs pos="55000">
                      <a:srgbClr val="002060"/>
                    </a:gs>
                  </a:gsLst>
                  <a:lin ang="5400000" scaled="1"/>
                </a:gra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378035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5400FAC-039D-47B7-BFCD-43B6B34CCA8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26" y="183901"/>
            <a:ext cx="1932950" cy="124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39BE0277-2BD7-4194-9329-BA70824F955B}"/>
              </a:ext>
            </a:extLst>
          </p:cNvPr>
          <p:cNvSpPr/>
          <p:nvPr/>
        </p:nvSpPr>
        <p:spPr>
          <a:xfrm>
            <a:off x="2458897" y="183901"/>
            <a:ext cx="9376229" cy="1325585"/>
          </a:xfrm>
          <a:prstGeom prst="roundRect">
            <a:avLst/>
          </a:prstGeom>
          <a:gradFill>
            <a:gsLst>
              <a:gs pos="3000">
                <a:schemeClr val="bg1">
                  <a:alpha val="85000"/>
                </a:schemeClr>
              </a:gs>
              <a:gs pos="100000">
                <a:schemeClr val="accent5">
                  <a:lumMod val="20000"/>
                  <a:lumOff val="80000"/>
                  <a:alpha val="74000"/>
                </a:schemeClr>
              </a:gs>
            </a:gsLst>
            <a:lin ang="5400000" scaled="1"/>
          </a:gradFill>
          <a:ln>
            <a:solidFill>
              <a:srgbClr val="5218A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gradFill>
                  <a:gsLst>
                    <a:gs pos="0">
                      <a:srgbClr val="00B0F0"/>
                    </a:gs>
                    <a:gs pos="80000">
                      <a:srgbClr val="002060"/>
                    </a:gs>
                  </a:gsLst>
                  <a:lin ang="5400000" scaled="1"/>
                </a:gradFill>
                <a:cs typeface="Aharoni" panose="02010803020104030203" pitchFamily="2" charset="-79"/>
              </a:rPr>
              <a:t>Ерохина Марина Михайловна</a:t>
            </a:r>
          </a:p>
          <a:p>
            <a:pPr algn="ctr"/>
            <a:r>
              <a:rPr lang="ru-RU" sz="3200" b="1" dirty="0">
                <a:gradFill>
                  <a:gsLst>
                    <a:gs pos="0">
                      <a:srgbClr val="00B0F0"/>
                    </a:gs>
                    <a:gs pos="80000">
                      <a:srgbClr val="002060"/>
                    </a:gs>
                  </a:gsLst>
                  <a:lin ang="5400000" scaled="1"/>
                </a:gradFill>
                <a:cs typeface="Aharoni" panose="02010803020104030203" pitchFamily="2" charset="-79"/>
              </a:rPr>
              <a:t>Воспитатель первой квалификационной категории</a:t>
            </a:r>
            <a:endParaRPr lang="ru-RU" sz="2800" b="1" dirty="0">
              <a:gradFill>
                <a:gsLst>
                  <a:gs pos="0">
                    <a:srgbClr val="00B0F0"/>
                  </a:gs>
                  <a:gs pos="80000">
                    <a:srgbClr val="002060"/>
                  </a:gs>
                </a:gsLst>
                <a:lin ang="5400000" scaled="1"/>
              </a:gradFill>
              <a:cs typeface="Aharoni" panose="02010803020104030203" pitchFamily="2" charset="-79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D7F0C283-8B09-43AE-B00A-58240FE1F2DF}"/>
              </a:ext>
            </a:extLst>
          </p:cNvPr>
          <p:cNvSpPr/>
          <p:nvPr/>
        </p:nvSpPr>
        <p:spPr>
          <a:xfrm rot="5400000">
            <a:off x="-338096" y="2434137"/>
            <a:ext cx="4513946" cy="3332302"/>
          </a:xfrm>
          <a:prstGeom prst="roundRect">
            <a:avLst/>
          </a:prstGeom>
          <a:gradFill>
            <a:gsLst>
              <a:gs pos="0">
                <a:schemeClr val="bg1">
                  <a:alpha val="83000"/>
                </a:schemeClr>
              </a:gs>
              <a:gs pos="100000">
                <a:schemeClr val="accent5">
                  <a:lumMod val="20000"/>
                  <a:lumOff val="80000"/>
                  <a:alpha val="80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A09AEE-8BC5-4FC1-B3C7-D8BF2B01B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48" y="2105605"/>
            <a:ext cx="2929456" cy="4103862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69DDFA32-2635-492C-ADA8-DB13397A4AB2}"/>
              </a:ext>
            </a:extLst>
          </p:cNvPr>
          <p:cNvSpPr/>
          <p:nvPr/>
        </p:nvSpPr>
        <p:spPr>
          <a:xfrm>
            <a:off x="4005943" y="1957811"/>
            <a:ext cx="7933331" cy="3194760"/>
          </a:xfrm>
          <a:prstGeom prst="wedgeRoundRectCallout">
            <a:avLst>
              <a:gd name="adj1" fmla="val -53815"/>
              <a:gd name="adj2" fmla="val 15620"/>
              <a:gd name="adj3" fmla="val 16667"/>
            </a:avLst>
          </a:prstGeom>
          <a:gradFill>
            <a:gsLst>
              <a:gs pos="3000">
                <a:srgbClr val="00B0F0">
                  <a:alpha val="10000"/>
                </a:srgbClr>
              </a:gs>
              <a:gs pos="100000">
                <a:srgbClr val="00B050">
                  <a:alpha val="21000"/>
                </a:srgbClr>
              </a:gs>
            </a:gsLst>
            <a:lin ang="5400000" scaled="1"/>
          </a:gradFill>
          <a:ln w="190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gradFill>
                  <a:gsLst>
                    <a:gs pos="0">
                      <a:srgbClr val="00B0F0"/>
                    </a:gs>
                    <a:gs pos="80000">
                      <a:srgbClr val="002060"/>
                    </a:gs>
                  </a:gsLst>
                  <a:lin ang="5400000" scaled="1"/>
                </a:gradFill>
                <a:cs typeface="Aharoni" panose="02010803020104030203" pitchFamily="2" charset="-79"/>
              </a:rPr>
              <a:t>Педагогическое кредо</a:t>
            </a:r>
            <a:r>
              <a:rPr lang="ru-RU" sz="3200" b="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2300" b="1" dirty="0">
                <a:solidFill>
                  <a:srgbClr val="00B0F0"/>
                </a:solidFill>
              </a:rPr>
              <a:t>«Во что я верю?  Я верю, что каждый ребенок талантлив! </a:t>
            </a:r>
          </a:p>
          <a:p>
            <a:pPr algn="ctr"/>
            <a:r>
              <a:rPr lang="ru-RU" sz="2300" b="1" dirty="0">
                <a:solidFill>
                  <a:srgbClr val="00B0F0"/>
                </a:solidFill>
              </a:rPr>
              <a:t>Но  талантлив по своему. Педагогу надо только помочь ему раскрыть себя, показать свои возможности. </a:t>
            </a:r>
          </a:p>
          <a:p>
            <a:pPr algn="ctr"/>
            <a:r>
              <a:rPr lang="ru-RU" sz="2300" b="1" dirty="0">
                <a:solidFill>
                  <a:srgbClr val="00B0F0"/>
                </a:solidFill>
              </a:rPr>
              <a:t>      И как педагог всегда ставлю перед собой цель: увидеть, разглядеть, не пропустить в ребенке все лучшее, что в нем есть, и дать импульс к самосовершенствованию через развитие творчества»</a:t>
            </a: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id="{7F078CE6-4470-42E8-88B3-C255B1CC7B88}"/>
              </a:ext>
            </a:extLst>
          </p:cNvPr>
          <p:cNvSpPr/>
          <p:nvPr/>
        </p:nvSpPr>
        <p:spPr>
          <a:xfrm>
            <a:off x="3786450" y="5348514"/>
            <a:ext cx="8289435" cy="1325585"/>
          </a:xfrm>
          <a:prstGeom prst="roundRect">
            <a:avLst/>
          </a:prstGeom>
          <a:gradFill>
            <a:gsLst>
              <a:gs pos="0">
                <a:schemeClr val="bg1">
                  <a:alpha val="44000"/>
                </a:schemeClr>
              </a:gs>
              <a:gs pos="100000">
                <a:schemeClr val="accent5">
                  <a:lumMod val="20000"/>
                  <a:lumOff val="80000"/>
                  <a:alpha val="79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i="1" dirty="0">
                <a:solidFill>
                  <a:srgbClr val="002060"/>
                </a:solidFill>
              </a:rPr>
              <a:t>Портфолио составлено с целью анализа и представления значимых результатов воспитателя. В нем представлены накопленные материалы, подтверждающие результаты, достигнутые в разнообразных видах профессиональной деятельности.</a:t>
            </a:r>
            <a:endParaRPr lang="ru-RU" sz="2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007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206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098D610-8A37-47B2-8749-EDD8B8F2D739}"/>
              </a:ext>
            </a:extLst>
          </p:cNvPr>
          <p:cNvSpPr/>
          <p:nvPr/>
        </p:nvSpPr>
        <p:spPr>
          <a:xfrm>
            <a:off x="2458897" y="183901"/>
            <a:ext cx="9376229" cy="1243281"/>
          </a:xfrm>
          <a:prstGeom prst="roundRect">
            <a:avLst/>
          </a:prstGeom>
          <a:gradFill>
            <a:gsLst>
              <a:gs pos="3000">
                <a:schemeClr val="bg1">
                  <a:alpha val="85000"/>
                </a:schemeClr>
              </a:gs>
              <a:gs pos="100000">
                <a:schemeClr val="accent5">
                  <a:lumMod val="20000"/>
                  <a:lumOff val="80000"/>
                  <a:alpha val="74000"/>
                </a:schemeClr>
              </a:gs>
            </a:gsLst>
            <a:lin ang="5400000" scaled="1"/>
          </a:gradFill>
          <a:ln>
            <a:solidFill>
              <a:srgbClr val="5218A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gradFill>
                  <a:gsLst>
                    <a:gs pos="0">
                      <a:srgbClr val="00B0F0"/>
                    </a:gs>
                    <a:gs pos="80000">
                      <a:srgbClr val="002060"/>
                    </a:gs>
                  </a:gsLst>
                  <a:lin ang="5400000" scaled="1"/>
                </a:gradFill>
                <a:cs typeface="Aharoni" panose="02010803020104030203" pitchFamily="2" charset="-79"/>
              </a:rPr>
              <a:t>Визитная карточка</a:t>
            </a:r>
            <a:endParaRPr lang="ru-RU" sz="2800" b="1" dirty="0">
              <a:gradFill>
                <a:gsLst>
                  <a:gs pos="0">
                    <a:srgbClr val="00B0F0"/>
                  </a:gs>
                  <a:gs pos="80000">
                    <a:srgbClr val="002060"/>
                  </a:gs>
                </a:gsLst>
                <a:lin ang="5400000" scaled="1"/>
              </a:gradFill>
              <a:cs typeface="Aharoni" panose="02010803020104030203" pitchFamily="2" charset="-79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21FFF84-7D16-46D3-B65E-08690BF7714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26" y="183901"/>
            <a:ext cx="1932950" cy="124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Блок-схема: знак завершения 7">
            <a:extLst>
              <a:ext uri="{FF2B5EF4-FFF2-40B4-BE49-F238E27FC236}">
                <a16:creationId xmlns:a16="http://schemas.microsoft.com/office/drawing/2014/main" id="{ABAE5619-EA6D-4950-9F87-E83EB2BC088E}"/>
              </a:ext>
            </a:extLst>
          </p:cNvPr>
          <p:cNvSpPr/>
          <p:nvPr/>
        </p:nvSpPr>
        <p:spPr>
          <a:xfrm>
            <a:off x="360946" y="1539174"/>
            <a:ext cx="7738026" cy="870857"/>
          </a:xfrm>
          <a:prstGeom prst="flowChartTerminator">
            <a:avLst/>
          </a:prstGeom>
          <a:gradFill>
            <a:gsLst>
              <a:gs pos="42000">
                <a:schemeClr val="bg1">
                  <a:lumMod val="99000"/>
                  <a:alpha val="59000"/>
                </a:schemeClr>
              </a:gs>
              <a:gs pos="100000">
                <a:srgbClr val="DF69F3">
                  <a:alpha val="33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3200" b="1" dirty="0">
                <a:solidFill>
                  <a:srgbClr val="002060"/>
                </a:solidFill>
              </a:rPr>
              <a:t>образование среднее-специальное:</a:t>
            </a:r>
          </a:p>
        </p:txBody>
      </p:sp>
      <p:sp>
        <p:nvSpPr>
          <p:cNvPr id="9" name="Блок-схема: знак завершения 8">
            <a:extLst>
              <a:ext uri="{FF2B5EF4-FFF2-40B4-BE49-F238E27FC236}">
                <a16:creationId xmlns:a16="http://schemas.microsoft.com/office/drawing/2014/main" id="{FD67177B-6120-494B-B9EE-F9DB1AA3D9F5}"/>
              </a:ext>
            </a:extLst>
          </p:cNvPr>
          <p:cNvSpPr/>
          <p:nvPr/>
        </p:nvSpPr>
        <p:spPr>
          <a:xfrm>
            <a:off x="145145" y="2542474"/>
            <a:ext cx="6850742" cy="1515421"/>
          </a:xfrm>
          <a:prstGeom prst="flowChartTerminator">
            <a:avLst/>
          </a:prstGeom>
          <a:gradFill>
            <a:gsLst>
              <a:gs pos="100000">
                <a:schemeClr val="accent1">
                  <a:lumMod val="60000"/>
                  <a:lumOff val="40000"/>
                  <a:alpha val="31000"/>
                </a:schemeClr>
              </a:gs>
              <a:gs pos="0">
                <a:srgbClr val="DF69F3">
                  <a:alpha val="33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</a:rPr>
              <a:t>«Рыбинский педагогический колледж Ярославского государственного педагогического университета им. К. Д. Ушинского», 1996 г.;</a:t>
            </a:r>
          </a:p>
        </p:txBody>
      </p:sp>
      <p:sp>
        <p:nvSpPr>
          <p:cNvPr id="10" name="Блок-схема: знак завершения 9">
            <a:extLst>
              <a:ext uri="{FF2B5EF4-FFF2-40B4-BE49-F238E27FC236}">
                <a16:creationId xmlns:a16="http://schemas.microsoft.com/office/drawing/2014/main" id="{9C7D72F9-A4F3-412C-9ED3-9F6CE381A32A}"/>
              </a:ext>
            </a:extLst>
          </p:cNvPr>
          <p:cNvSpPr/>
          <p:nvPr/>
        </p:nvSpPr>
        <p:spPr>
          <a:xfrm>
            <a:off x="145144" y="5573485"/>
            <a:ext cx="4827274" cy="1100613"/>
          </a:xfrm>
          <a:prstGeom prst="flowChartTerminator">
            <a:avLst/>
          </a:prstGeom>
          <a:gradFill>
            <a:gsLst>
              <a:gs pos="42000">
                <a:schemeClr val="bg1">
                  <a:lumMod val="99000"/>
                  <a:alpha val="59000"/>
                </a:schemeClr>
              </a:gs>
              <a:gs pos="100000">
                <a:srgbClr val="DF69F3">
                  <a:alpha val="33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</a:rPr>
              <a:t>специальность: дошкольная педагогика и психология; </a:t>
            </a:r>
          </a:p>
        </p:txBody>
      </p:sp>
      <p:sp>
        <p:nvSpPr>
          <p:cNvPr id="11" name="Блок-схема: знак завершения 10">
            <a:extLst>
              <a:ext uri="{FF2B5EF4-FFF2-40B4-BE49-F238E27FC236}">
                <a16:creationId xmlns:a16="http://schemas.microsoft.com/office/drawing/2014/main" id="{BCC0CD93-200D-43DD-B358-9BD10C6C9360}"/>
              </a:ext>
            </a:extLst>
          </p:cNvPr>
          <p:cNvSpPr/>
          <p:nvPr/>
        </p:nvSpPr>
        <p:spPr>
          <a:xfrm>
            <a:off x="145144" y="4190338"/>
            <a:ext cx="5762170" cy="1250704"/>
          </a:xfrm>
          <a:prstGeom prst="flowChartTerminator">
            <a:avLst/>
          </a:prstGeom>
          <a:gradFill>
            <a:gsLst>
              <a:gs pos="42000">
                <a:schemeClr val="bg1">
                  <a:lumMod val="99000"/>
                  <a:alpha val="59000"/>
                </a:schemeClr>
              </a:gs>
              <a:gs pos="100000">
                <a:srgbClr val="DF69F3">
                  <a:alpha val="33000"/>
                </a:srgb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2400" b="1" dirty="0">
                <a:solidFill>
                  <a:srgbClr val="002060"/>
                </a:solidFill>
              </a:rPr>
              <a:t>квалификация: воспитатель дошкольных учреждений»</a:t>
            </a:r>
          </a:p>
        </p:txBody>
      </p:sp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05AA9F24-5740-40FD-BC60-58894DD10059}"/>
              </a:ext>
            </a:extLst>
          </p:cNvPr>
          <p:cNvSpPr/>
          <p:nvPr/>
        </p:nvSpPr>
        <p:spPr>
          <a:xfrm rot="5400000">
            <a:off x="7928697" y="2666733"/>
            <a:ext cx="3098264" cy="4963883"/>
          </a:xfrm>
          <a:prstGeom prst="roundRect">
            <a:avLst/>
          </a:prstGeom>
          <a:gradFill>
            <a:gsLst>
              <a:gs pos="3000">
                <a:schemeClr val="bg1">
                  <a:alpha val="85000"/>
                </a:schemeClr>
              </a:gs>
              <a:gs pos="100000">
                <a:schemeClr val="accent5">
                  <a:lumMod val="20000"/>
                  <a:lumOff val="80000"/>
                  <a:alpha val="74000"/>
                </a:schemeClr>
              </a:gs>
            </a:gsLst>
            <a:lin ang="5400000" scaled="1"/>
          </a:gradFill>
          <a:ln>
            <a:solidFill>
              <a:srgbClr val="5218A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>
              <a:gradFill>
                <a:gsLst>
                  <a:gs pos="0">
                    <a:srgbClr val="00B0F0"/>
                  </a:gs>
                  <a:gs pos="80000">
                    <a:srgbClr val="002060"/>
                  </a:gs>
                </a:gsLst>
                <a:lin ang="5400000" scaled="1"/>
              </a:gradFill>
              <a:cs typeface="Aharoni" panose="02010803020104030203" pitchFamily="2" charset="-79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266752C-3939-4FE6-9CFD-F7407FC7C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357" y="1427182"/>
            <a:ext cx="4063492" cy="260317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2390" y="3781841"/>
            <a:ext cx="4617837" cy="2733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9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9BEE1CC-5794-43FC-B613-8104B4ADD970}"/>
              </a:ext>
            </a:extLst>
          </p:cNvPr>
          <p:cNvSpPr/>
          <p:nvPr/>
        </p:nvSpPr>
        <p:spPr>
          <a:xfrm>
            <a:off x="2458897" y="183902"/>
            <a:ext cx="9376229" cy="1470728"/>
          </a:xfrm>
          <a:prstGeom prst="roundRect">
            <a:avLst/>
          </a:prstGeom>
          <a:gradFill>
            <a:gsLst>
              <a:gs pos="3000">
                <a:schemeClr val="bg1">
                  <a:alpha val="85000"/>
                </a:schemeClr>
              </a:gs>
              <a:gs pos="100000">
                <a:schemeClr val="accent5">
                  <a:lumMod val="20000"/>
                  <a:lumOff val="80000"/>
                  <a:alpha val="74000"/>
                </a:schemeClr>
              </a:gs>
            </a:gsLst>
            <a:lin ang="5400000" scaled="1"/>
          </a:gradFill>
          <a:ln>
            <a:solidFill>
              <a:srgbClr val="5218A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gradFill>
                  <a:gsLst>
                    <a:gs pos="0">
                      <a:srgbClr val="00B0F0"/>
                    </a:gs>
                    <a:gs pos="80000">
                      <a:srgbClr val="002060"/>
                    </a:gs>
                  </a:gsLst>
                  <a:lin ang="5400000" scaled="1"/>
                </a:gradFill>
                <a:cs typeface="Aharoni" panose="02010803020104030203" pitchFamily="2" charset="-79"/>
              </a:rPr>
              <a:t>Курсы повышения квалификации профессиональной деятельности</a:t>
            </a:r>
            <a:endParaRPr lang="ru-RU" sz="2400" b="1" dirty="0">
              <a:gradFill>
                <a:gsLst>
                  <a:gs pos="0">
                    <a:srgbClr val="00B0F0"/>
                  </a:gs>
                  <a:gs pos="80000">
                    <a:srgbClr val="002060"/>
                  </a:gs>
                </a:gsLst>
                <a:lin ang="5400000" scaled="1"/>
              </a:gradFill>
              <a:cs typeface="Aharoni" panose="02010803020104030203" pitchFamily="2" charset="-79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0B64F8-A184-457B-BFDC-478EA1CDD5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26" y="183901"/>
            <a:ext cx="1932950" cy="124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C06D824-5AE7-4A94-9F00-E0E556F03048}"/>
              </a:ext>
            </a:extLst>
          </p:cNvPr>
          <p:cNvSpPr/>
          <p:nvPr/>
        </p:nvSpPr>
        <p:spPr>
          <a:xfrm>
            <a:off x="5653428" y="5333073"/>
            <a:ext cx="6465998" cy="1139581"/>
          </a:xfrm>
          <a:prstGeom prst="roundRect">
            <a:avLst/>
          </a:prstGeom>
          <a:gradFill>
            <a:gsLst>
              <a:gs pos="3000">
                <a:schemeClr val="accent2">
                  <a:lumMod val="40000"/>
                  <a:lumOff val="60000"/>
                  <a:alpha val="46000"/>
                </a:schemeClr>
              </a:gs>
              <a:gs pos="100000">
                <a:schemeClr val="accent5">
                  <a:lumMod val="20000"/>
                  <a:lumOff val="80000"/>
                  <a:alpha val="74000"/>
                </a:schemeClr>
              </a:gs>
            </a:gsLst>
            <a:lin ang="5400000" scaled="1"/>
          </a:gradFill>
          <a:ln>
            <a:solidFill>
              <a:srgbClr val="5218A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72 ч. «Теория и технология развития социальных и эмоциональных компетенций у детей дошкольного возраста», 2017 г.</a:t>
            </a:r>
            <a:endParaRPr lang="ru-RU" sz="3200" b="1" dirty="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D6AE64FC-5571-477A-B616-FDDE66BF8ED1}"/>
              </a:ext>
            </a:extLst>
          </p:cNvPr>
          <p:cNvSpPr/>
          <p:nvPr/>
        </p:nvSpPr>
        <p:spPr>
          <a:xfrm>
            <a:off x="165497" y="1876981"/>
            <a:ext cx="7005211" cy="1139582"/>
          </a:xfrm>
          <a:prstGeom prst="roundRect">
            <a:avLst/>
          </a:prstGeom>
          <a:gradFill>
            <a:gsLst>
              <a:gs pos="3000">
                <a:srgbClr val="00B050">
                  <a:alpha val="7000"/>
                </a:srgbClr>
              </a:gs>
              <a:gs pos="100000">
                <a:srgbClr val="FFFF00">
                  <a:alpha val="16000"/>
                </a:srgbClr>
              </a:gs>
            </a:gsLst>
            <a:lin ang="5400000" scaled="1"/>
          </a:gradFill>
          <a:ln>
            <a:solidFill>
              <a:srgbClr val="5218A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72 ч. «Методика создания и оформления учебных презентаций средствами современных информационных технологий», 2016 г.</a:t>
            </a:r>
            <a:endParaRPr lang="ru-RU" sz="4800" b="1" dirty="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51457F7-1C93-47CC-8849-8DA13927CE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953" y="1904547"/>
            <a:ext cx="4474550" cy="314995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2A27F20-CB47-48E8-8AA3-6CEEFB139E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26" y="3244011"/>
            <a:ext cx="4841788" cy="3430087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ED062052-A8B3-4215-99CC-11EB10949948}"/>
              </a:ext>
            </a:extLst>
          </p:cNvPr>
          <p:cNvSpPr/>
          <p:nvPr/>
        </p:nvSpPr>
        <p:spPr>
          <a:xfrm>
            <a:off x="125262" y="2830766"/>
            <a:ext cx="613461" cy="62221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 descr="Контрольный список">
            <a:extLst>
              <a:ext uri="{FF2B5EF4-FFF2-40B4-BE49-F238E27FC236}">
                <a16:creationId xmlns:a16="http://schemas.microsoft.com/office/drawing/2014/main" id="{58E6E2BF-BE06-4AB4-A5E9-ED126D7ECE2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30557" y="2913273"/>
            <a:ext cx="457200" cy="457200"/>
          </a:xfrm>
          <a:prstGeom prst="rect">
            <a:avLst/>
          </a:prstGeom>
        </p:spPr>
      </p:pic>
      <p:sp>
        <p:nvSpPr>
          <p:cNvPr id="25" name="Овал 24">
            <a:extLst>
              <a:ext uri="{FF2B5EF4-FFF2-40B4-BE49-F238E27FC236}">
                <a16:creationId xmlns:a16="http://schemas.microsoft.com/office/drawing/2014/main" id="{F0F9A836-75C5-41E4-B335-9929A436FCA4}"/>
              </a:ext>
            </a:extLst>
          </p:cNvPr>
          <p:cNvSpPr/>
          <p:nvPr/>
        </p:nvSpPr>
        <p:spPr>
          <a:xfrm>
            <a:off x="11501738" y="4845289"/>
            <a:ext cx="613461" cy="62221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 descr="Контрольный список">
            <a:extLst>
              <a:ext uri="{FF2B5EF4-FFF2-40B4-BE49-F238E27FC236}">
                <a16:creationId xmlns:a16="http://schemas.microsoft.com/office/drawing/2014/main" id="{851F4413-D4B6-40B1-A249-D87F07F2DB5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1579868" y="4927796"/>
            <a:ext cx="457200" cy="457200"/>
          </a:xfrm>
          <a:prstGeom prst="rect">
            <a:avLst/>
          </a:prstGeom>
        </p:spPr>
      </p:pic>
      <p:sp>
        <p:nvSpPr>
          <p:cNvPr id="16" name="Овал 15">
            <a:extLst>
              <a:ext uri="{FF2B5EF4-FFF2-40B4-BE49-F238E27FC236}">
                <a16:creationId xmlns:a16="http://schemas.microsoft.com/office/drawing/2014/main" id="{66563CAF-710B-4345-885F-30B36F11E478}"/>
              </a:ext>
            </a:extLst>
          </p:cNvPr>
          <p:cNvSpPr/>
          <p:nvPr/>
        </p:nvSpPr>
        <p:spPr>
          <a:xfrm>
            <a:off x="5523390" y="3370473"/>
            <a:ext cx="1599687" cy="154747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2F46EBA-7810-4F27-B24B-C809ED53D10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220" y="3640765"/>
            <a:ext cx="1248027" cy="106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378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C9BEE1CC-5794-43FC-B613-8104B4ADD970}"/>
              </a:ext>
            </a:extLst>
          </p:cNvPr>
          <p:cNvSpPr/>
          <p:nvPr/>
        </p:nvSpPr>
        <p:spPr>
          <a:xfrm>
            <a:off x="2458897" y="183902"/>
            <a:ext cx="9376229" cy="1470728"/>
          </a:xfrm>
          <a:prstGeom prst="roundRect">
            <a:avLst/>
          </a:prstGeom>
          <a:gradFill>
            <a:gsLst>
              <a:gs pos="3000">
                <a:schemeClr val="bg1">
                  <a:alpha val="85000"/>
                </a:schemeClr>
              </a:gs>
              <a:gs pos="100000">
                <a:schemeClr val="accent5">
                  <a:lumMod val="20000"/>
                  <a:lumOff val="80000"/>
                  <a:alpha val="74000"/>
                </a:schemeClr>
              </a:gs>
            </a:gsLst>
            <a:lin ang="5400000" scaled="1"/>
          </a:gradFill>
          <a:ln>
            <a:solidFill>
              <a:srgbClr val="5218A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gradFill>
                  <a:gsLst>
                    <a:gs pos="0">
                      <a:srgbClr val="00B0F0"/>
                    </a:gs>
                    <a:gs pos="80000">
                      <a:srgbClr val="002060"/>
                    </a:gs>
                  </a:gsLst>
                  <a:lin ang="5400000" scaled="1"/>
                </a:gradFill>
                <a:cs typeface="Aharoni" panose="02010803020104030203" pitchFamily="2" charset="-79"/>
              </a:rPr>
              <a:t>Курсы повышения квалификации профессиональной деятельности</a:t>
            </a:r>
            <a:endParaRPr lang="ru-RU" sz="2400" b="1" dirty="0">
              <a:gradFill>
                <a:gsLst>
                  <a:gs pos="0">
                    <a:srgbClr val="00B0F0"/>
                  </a:gs>
                  <a:gs pos="80000">
                    <a:srgbClr val="002060"/>
                  </a:gs>
                </a:gsLst>
                <a:lin ang="5400000" scaled="1"/>
              </a:gradFill>
              <a:cs typeface="Aharoni" panose="02010803020104030203" pitchFamily="2" charset="-79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20B64F8-A184-457B-BFDC-478EA1CDD55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26" y="183901"/>
            <a:ext cx="1932950" cy="124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C06D824-5AE7-4A94-9F00-E0E556F03048}"/>
              </a:ext>
            </a:extLst>
          </p:cNvPr>
          <p:cNvSpPr/>
          <p:nvPr/>
        </p:nvSpPr>
        <p:spPr>
          <a:xfrm>
            <a:off x="231677" y="5291658"/>
            <a:ext cx="6767630" cy="1104339"/>
          </a:xfrm>
          <a:prstGeom prst="roundRect">
            <a:avLst/>
          </a:prstGeom>
          <a:gradFill>
            <a:gsLst>
              <a:gs pos="3000">
                <a:schemeClr val="accent2">
                  <a:lumMod val="40000"/>
                  <a:lumOff val="60000"/>
                  <a:alpha val="46000"/>
                </a:schemeClr>
              </a:gs>
              <a:gs pos="100000">
                <a:schemeClr val="accent5">
                  <a:lumMod val="20000"/>
                  <a:lumOff val="80000"/>
                  <a:alpha val="74000"/>
                </a:schemeClr>
              </a:gs>
            </a:gsLst>
            <a:lin ang="5400000" scaled="1"/>
          </a:gradFill>
          <a:ln>
            <a:solidFill>
              <a:srgbClr val="5218A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72 ч. «Практикум по художественной обработке материалов и изобразительному искусству в условиях ФГОС ДО», 2018 г.</a:t>
            </a:r>
            <a:endParaRPr lang="ru-RU" sz="3200" b="1" dirty="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5143D91-12D1-48C2-9CCF-841800D0AE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9265" y="3148014"/>
            <a:ext cx="4655583" cy="3298173"/>
          </a:xfrm>
          <a:prstGeom prst="rect">
            <a:avLst/>
          </a:prstGeom>
          <a:solidFill>
            <a:srgbClr val="FFFFFF">
              <a:shade val="85000"/>
            </a:srgbClr>
          </a:solidFill>
          <a:ln w="1270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Прямоугольник: скругленные углы 14">
            <a:extLst>
              <a:ext uri="{FF2B5EF4-FFF2-40B4-BE49-F238E27FC236}">
                <a16:creationId xmlns:a16="http://schemas.microsoft.com/office/drawing/2014/main" id="{15424B3B-6ECE-4C85-80AF-D4511111F075}"/>
              </a:ext>
            </a:extLst>
          </p:cNvPr>
          <p:cNvSpPr/>
          <p:nvPr/>
        </p:nvSpPr>
        <p:spPr>
          <a:xfrm>
            <a:off x="5021943" y="1803572"/>
            <a:ext cx="7001036" cy="1104340"/>
          </a:xfrm>
          <a:prstGeom prst="roundRect">
            <a:avLst/>
          </a:prstGeom>
          <a:gradFill>
            <a:gsLst>
              <a:gs pos="3000">
                <a:srgbClr val="00B050">
                  <a:alpha val="7000"/>
                </a:srgbClr>
              </a:gs>
              <a:gs pos="100000">
                <a:schemeClr val="accent5">
                  <a:lumMod val="20000"/>
                  <a:lumOff val="80000"/>
                  <a:alpha val="74000"/>
                </a:schemeClr>
              </a:gs>
            </a:gsLst>
            <a:lin ang="5400000" scaled="1"/>
          </a:gradFill>
          <a:ln>
            <a:solidFill>
              <a:srgbClr val="5218A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72 ч. «Организация работы с обучающимися с ограниченными возможностями здоровья (ОВЗ) в соответствии с ФГОС», 2019 г.</a:t>
            </a:r>
            <a:endParaRPr lang="ru-RU" sz="4000" b="1" dirty="0">
              <a:solidFill>
                <a:srgbClr val="002060"/>
              </a:solidFill>
              <a:cs typeface="Aharoni" panose="02010803020104030203" pitchFamily="2" charset="-79"/>
            </a:endParaRPr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C73D5EB4-137C-43AE-96AD-5729B6C2B0D2}"/>
              </a:ext>
            </a:extLst>
          </p:cNvPr>
          <p:cNvSpPr/>
          <p:nvPr/>
        </p:nvSpPr>
        <p:spPr>
          <a:xfrm>
            <a:off x="11528395" y="2745746"/>
            <a:ext cx="613461" cy="62221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 descr="Контрольный список">
            <a:extLst>
              <a:ext uri="{FF2B5EF4-FFF2-40B4-BE49-F238E27FC236}">
                <a16:creationId xmlns:a16="http://schemas.microsoft.com/office/drawing/2014/main" id="{63A75E49-BB9E-4CFA-8056-2DDF6889250A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1625218" y="2810560"/>
            <a:ext cx="457200" cy="4572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87E53D8-8F1D-41CD-8B27-8BCDC2547B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2217" y="1254647"/>
            <a:ext cx="3238576" cy="4348706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2" name="Овал 21">
            <a:extLst>
              <a:ext uri="{FF2B5EF4-FFF2-40B4-BE49-F238E27FC236}">
                <a16:creationId xmlns:a16="http://schemas.microsoft.com/office/drawing/2014/main" id="{ED062052-A8B3-4215-99CC-11EB10949948}"/>
              </a:ext>
            </a:extLst>
          </p:cNvPr>
          <p:cNvSpPr/>
          <p:nvPr/>
        </p:nvSpPr>
        <p:spPr>
          <a:xfrm>
            <a:off x="115563" y="4797101"/>
            <a:ext cx="613461" cy="622215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4" name="Рисунок 23" descr="Контрольный список">
            <a:extLst>
              <a:ext uri="{FF2B5EF4-FFF2-40B4-BE49-F238E27FC236}">
                <a16:creationId xmlns:a16="http://schemas.microsoft.com/office/drawing/2014/main" id="{58E6E2BF-BE06-4AB4-A5E9-ED126D7ECE2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11707" y="4879608"/>
            <a:ext cx="457200" cy="457200"/>
          </a:xfrm>
          <a:prstGeom prst="rect">
            <a:avLst/>
          </a:prstGeom>
        </p:spPr>
      </p:pic>
      <p:sp>
        <p:nvSpPr>
          <p:cNvPr id="31" name="Овал 30">
            <a:extLst>
              <a:ext uri="{FF2B5EF4-FFF2-40B4-BE49-F238E27FC236}">
                <a16:creationId xmlns:a16="http://schemas.microsoft.com/office/drawing/2014/main" id="{6B813590-EB4B-48E3-9F01-ECBD43134005}"/>
              </a:ext>
            </a:extLst>
          </p:cNvPr>
          <p:cNvSpPr/>
          <p:nvPr/>
        </p:nvSpPr>
        <p:spPr>
          <a:xfrm>
            <a:off x="5142718" y="3283079"/>
            <a:ext cx="1599687" cy="154747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D7CD911-BDE6-425C-B366-3439B8163DA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8548" y="3565732"/>
            <a:ext cx="1248027" cy="106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909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F73451F5-907D-4D2A-9B62-F77032CAF54E}"/>
              </a:ext>
            </a:extLst>
          </p:cNvPr>
          <p:cNvSpPr/>
          <p:nvPr/>
        </p:nvSpPr>
        <p:spPr>
          <a:xfrm>
            <a:off x="2458897" y="183901"/>
            <a:ext cx="9376229" cy="1243281"/>
          </a:xfrm>
          <a:prstGeom prst="roundRect">
            <a:avLst/>
          </a:prstGeom>
          <a:gradFill>
            <a:gsLst>
              <a:gs pos="3000">
                <a:schemeClr val="bg1">
                  <a:alpha val="85000"/>
                </a:schemeClr>
              </a:gs>
              <a:gs pos="100000">
                <a:schemeClr val="accent5">
                  <a:lumMod val="20000"/>
                  <a:lumOff val="80000"/>
                  <a:alpha val="74000"/>
                </a:schemeClr>
              </a:gs>
            </a:gsLst>
            <a:lin ang="5400000" scaled="1"/>
          </a:gradFill>
          <a:ln>
            <a:solidFill>
              <a:srgbClr val="5218A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gradFill>
                  <a:gsLst>
                    <a:gs pos="0">
                      <a:srgbClr val="00B0F0"/>
                    </a:gs>
                    <a:gs pos="80000">
                      <a:srgbClr val="002060"/>
                    </a:gs>
                  </a:gsLst>
                  <a:lin ang="5400000" scaled="1"/>
                </a:gradFill>
                <a:cs typeface="Aharoni" panose="02010803020104030203" pitchFamily="2" charset="-79"/>
              </a:rPr>
              <a:t>Опыт работы</a:t>
            </a:r>
            <a:endParaRPr lang="ru-RU" sz="2800" b="1" dirty="0">
              <a:gradFill>
                <a:gsLst>
                  <a:gs pos="0">
                    <a:srgbClr val="00B0F0"/>
                  </a:gs>
                  <a:gs pos="80000">
                    <a:srgbClr val="002060"/>
                  </a:gs>
                </a:gsLst>
                <a:lin ang="5400000" scaled="1"/>
              </a:gradFill>
              <a:cs typeface="Aharoni" panose="02010803020104030203" pitchFamily="2" charset="-79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751508E-0FD0-4769-A389-6020C05B168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26" y="183901"/>
            <a:ext cx="1932950" cy="124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064FA473-C8DE-426F-A8EB-4485129DC728}"/>
              </a:ext>
            </a:extLst>
          </p:cNvPr>
          <p:cNvSpPr/>
          <p:nvPr/>
        </p:nvSpPr>
        <p:spPr>
          <a:xfrm>
            <a:off x="317961" y="1644596"/>
            <a:ext cx="4281872" cy="1243281"/>
          </a:xfrm>
          <a:prstGeom prst="round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rgbClr val="00EAF0">
                  <a:alpha val="29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5218A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</a:rPr>
              <a:t>С ____ года по настоящее время непрерывная работа в МБДОУ № 2 «Родничок»  (__ лет)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34491F1B-315E-4256-BA62-B7D0D21F843E}"/>
              </a:ext>
            </a:extLst>
          </p:cNvPr>
          <p:cNvSpPr/>
          <p:nvPr/>
        </p:nvSpPr>
        <p:spPr>
          <a:xfrm>
            <a:off x="317961" y="3191612"/>
            <a:ext cx="4281872" cy="944960"/>
          </a:xfrm>
          <a:prstGeom prst="round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rgbClr val="00EAF0">
                  <a:alpha val="29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5218A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</a:rPr>
              <a:t>Стаж педагогической работы – </a:t>
            </a:r>
          </a:p>
          <a:p>
            <a:pPr algn="ctr"/>
            <a:r>
              <a:rPr lang="ru-RU" sz="2000" b="1" dirty="0">
                <a:solidFill>
                  <a:srgbClr val="002060"/>
                </a:solidFill>
              </a:rPr>
              <a:t>9 лет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0250" y="2478309"/>
            <a:ext cx="1873194" cy="33301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6487" y="1644596"/>
            <a:ext cx="3543765" cy="1998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910" y="2402392"/>
            <a:ext cx="1930577" cy="3432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050" y="4594302"/>
            <a:ext cx="3246637" cy="1830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59" y="4328798"/>
            <a:ext cx="4206074" cy="2371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7774505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Овал 19">
            <a:extLst>
              <a:ext uri="{FF2B5EF4-FFF2-40B4-BE49-F238E27FC236}">
                <a16:creationId xmlns:a16="http://schemas.microsoft.com/office/drawing/2014/main" id="{EE097610-5C4B-4014-A2AE-076C86F7AC5F}"/>
              </a:ext>
            </a:extLst>
          </p:cNvPr>
          <p:cNvSpPr/>
          <p:nvPr/>
        </p:nvSpPr>
        <p:spPr>
          <a:xfrm>
            <a:off x="3329425" y="1644597"/>
            <a:ext cx="1599687" cy="154747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010B3670-F01C-4447-A544-96E693EA9DA9}"/>
              </a:ext>
            </a:extLst>
          </p:cNvPr>
          <p:cNvSpPr/>
          <p:nvPr/>
        </p:nvSpPr>
        <p:spPr>
          <a:xfrm>
            <a:off x="2458897" y="183901"/>
            <a:ext cx="9376229" cy="1243281"/>
          </a:xfrm>
          <a:prstGeom prst="roundRect">
            <a:avLst/>
          </a:prstGeom>
          <a:gradFill>
            <a:gsLst>
              <a:gs pos="3000">
                <a:schemeClr val="bg1">
                  <a:alpha val="85000"/>
                </a:schemeClr>
              </a:gs>
              <a:gs pos="100000">
                <a:schemeClr val="accent5">
                  <a:lumMod val="20000"/>
                  <a:lumOff val="80000"/>
                  <a:alpha val="74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gradFill>
                  <a:gsLst>
                    <a:gs pos="0">
                      <a:srgbClr val="00B0F0"/>
                    </a:gs>
                    <a:gs pos="80000">
                      <a:srgbClr val="002060"/>
                    </a:gs>
                  </a:gsLst>
                  <a:lin ang="5400000" scaled="1"/>
                </a:gradFill>
                <a:cs typeface="Aharoni" panose="02010803020104030203" pitchFamily="2" charset="-79"/>
              </a:rPr>
              <a:t>Продуктивность методической деятельности</a:t>
            </a:r>
            <a:endParaRPr lang="ru-RU" sz="2000" b="1" dirty="0">
              <a:gradFill>
                <a:gsLst>
                  <a:gs pos="0">
                    <a:srgbClr val="00B0F0"/>
                  </a:gs>
                  <a:gs pos="80000">
                    <a:srgbClr val="002060"/>
                  </a:gs>
                </a:gsLst>
                <a:lin ang="5400000" scaled="1"/>
              </a:gradFill>
              <a:cs typeface="Aharoni" panose="02010803020104030203" pitchFamily="2" charset="-79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A3DE45-EA2C-4B3F-9E5B-83D8144735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26" y="183901"/>
            <a:ext cx="1932950" cy="124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484706F-C636-4702-995B-EEE9F82F9BF5}"/>
              </a:ext>
            </a:extLst>
          </p:cNvPr>
          <p:cNvSpPr/>
          <p:nvPr/>
        </p:nvSpPr>
        <p:spPr>
          <a:xfrm>
            <a:off x="317961" y="1644597"/>
            <a:ext cx="2468782" cy="634146"/>
          </a:xfrm>
          <a:prstGeom prst="round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rgbClr val="00EAF0">
                  <a:alpha val="29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</a:rPr>
              <a:t>Семинары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69C8B1A1-4656-4535-AFBF-CB817D85AA74}"/>
              </a:ext>
            </a:extLst>
          </p:cNvPr>
          <p:cNvSpPr/>
          <p:nvPr/>
        </p:nvSpPr>
        <p:spPr>
          <a:xfrm>
            <a:off x="317961" y="2418332"/>
            <a:ext cx="2788096" cy="634147"/>
          </a:xfrm>
          <a:prstGeom prst="round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rgbClr val="00EAF0">
                  <a:alpha val="29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</a:rPr>
              <a:t>Круглые столы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F3BD57B-75B9-43C6-B696-BF929C675C81}"/>
              </a:ext>
            </a:extLst>
          </p:cNvPr>
          <p:cNvSpPr/>
          <p:nvPr/>
        </p:nvSpPr>
        <p:spPr>
          <a:xfrm>
            <a:off x="317961" y="3192068"/>
            <a:ext cx="3482915" cy="770023"/>
          </a:xfrm>
          <a:prstGeom prst="round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rgbClr val="00EAF0">
                  <a:alpha val="29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</a:rPr>
              <a:t>Научно-практические конференции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B1FE130-A46C-4523-82A8-EC94492AAC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3147" y="1566701"/>
            <a:ext cx="3482915" cy="506995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858FDDF-088B-4A4A-A62A-8E9A3CDC48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56" y="1981362"/>
            <a:ext cx="2639092" cy="380564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3BF017E-A224-4018-9D2B-76325430AF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505" y="4101680"/>
            <a:ext cx="4268552" cy="2572419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1" name="Овал 20">
            <a:extLst>
              <a:ext uri="{FF2B5EF4-FFF2-40B4-BE49-F238E27FC236}">
                <a16:creationId xmlns:a16="http://schemas.microsoft.com/office/drawing/2014/main" id="{2096AF2D-703E-406D-B2C0-6421EC768D66}"/>
              </a:ext>
            </a:extLst>
          </p:cNvPr>
          <p:cNvSpPr/>
          <p:nvPr/>
        </p:nvSpPr>
        <p:spPr>
          <a:xfrm>
            <a:off x="4343818" y="5570407"/>
            <a:ext cx="1248366" cy="124328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Рисунок 22" descr="Рукопожатие">
            <a:extLst>
              <a:ext uri="{FF2B5EF4-FFF2-40B4-BE49-F238E27FC236}">
                <a16:creationId xmlns:a16="http://schemas.microsoft.com/office/drawing/2014/main" id="{D51F4B6D-DE69-468C-9054-42E3B122459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510801" y="5759699"/>
            <a:ext cx="914400" cy="914400"/>
          </a:xfrm>
          <a:prstGeom prst="rect">
            <a:avLst/>
          </a:prstGeom>
        </p:spPr>
      </p:pic>
      <p:sp>
        <p:nvSpPr>
          <p:cNvPr id="24" name="Овал 23">
            <a:extLst>
              <a:ext uri="{FF2B5EF4-FFF2-40B4-BE49-F238E27FC236}">
                <a16:creationId xmlns:a16="http://schemas.microsoft.com/office/drawing/2014/main" id="{BBBF65EA-87B9-4902-A24C-D8994398DFE5}"/>
              </a:ext>
            </a:extLst>
          </p:cNvPr>
          <p:cNvSpPr/>
          <p:nvPr/>
        </p:nvSpPr>
        <p:spPr>
          <a:xfrm>
            <a:off x="7581020" y="3262545"/>
            <a:ext cx="1248366" cy="1243281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 descr="Пользователи">
            <a:extLst>
              <a:ext uri="{FF2B5EF4-FFF2-40B4-BE49-F238E27FC236}">
                <a16:creationId xmlns:a16="http://schemas.microsoft.com/office/drawing/2014/main" id="{70FFFC8D-A365-435A-A948-2B651D1F635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7767448" y="3426985"/>
            <a:ext cx="914400" cy="9144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9C8177-CAB6-4D50-9F89-2B7AE1496A5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4001" y="1814211"/>
            <a:ext cx="1446143" cy="12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96967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5A3DE45-EA2C-4B3F-9E5B-83D8144735C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26" y="183901"/>
            <a:ext cx="1932950" cy="124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484706F-C636-4702-995B-EEE9F82F9BF5}"/>
              </a:ext>
            </a:extLst>
          </p:cNvPr>
          <p:cNvSpPr/>
          <p:nvPr/>
        </p:nvSpPr>
        <p:spPr>
          <a:xfrm>
            <a:off x="2307771" y="183900"/>
            <a:ext cx="9631503" cy="1243281"/>
          </a:xfrm>
          <a:prstGeom prst="round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rgbClr val="00EAF0">
                  <a:alpha val="29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002060"/>
                </a:solidFill>
              </a:rPr>
              <a:t>Обобщение, распространение педагогического опыта на  научно-практических конференциях, мастер-классах и др. 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F3BD57B-75B9-43C6-B696-BF929C675C81}"/>
              </a:ext>
            </a:extLst>
          </p:cNvPr>
          <p:cNvSpPr/>
          <p:nvPr/>
        </p:nvSpPr>
        <p:spPr>
          <a:xfrm>
            <a:off x="384500" y="4725880"/>
            <a:ext cx="4505554" cy="1749294"/>
          </a:xfrm>
          <a:prstGeom prst="round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rgbClr val="00EAF0">
                  <a:alpha val="29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</a:rPr>
              <a:t>Круглый стол: «Возможности педагогической кинезиологии в развитии высших психических функций у детей с нарушениями в развитии, 2019 г.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4BBC0BA1-A339-452D-B58D-A42783AE65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00" y="1718906"/>
            <a:ext cx="4505554" cy="2715247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761CAEB4-DA7D-4D0C-B4BD-69A7C98E76B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114" y="1718906"/>
            <a:ext cx="3477445" cy="5014578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29" name="Прямоугольник: скругленные углы 28">
            <a:extLst>
              <a:ext uri="{FF2B5EF4-FFF2-40B4-BE49-F238E27FC236}">
                <a16:creationId xmlns:a16="http://schemas.microsoft.com/office/drawing/2014/main" id="{43FD9207-D58D-4911-8FB5-1DF6F84AE09C}"/>
              </a:ext>
            </a:extLst>
          </p:cNvPr>
          <p:cNvSpPr/>
          <p:nvPr/>
        </p:nvSpPr>
        <p:spPr>
          <a:xfrm>
            <a:off x="8979619" y="2206564"/>
            <a:ext cx="2982814" cy="4039261"/>
          </a:xfrm>
          <a:prstGeom prst="roundRect">
            <a:avLst/>
          </a:prstGeom>
          <a:gradFill flip="none" rotWithShape="1">
            <a:gsLst>
              <a:gs pos="0">
                <a:schemeClr val="bg1">
                  <a:alpha val="85000"/>
                </a:schemeClr>
              </a:gs>
              <a:gs pos="100000">
                <a:srgbClr val="00EAF0">
                  <a:alpha val="29000"/>
                </a:srgbClr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rgbClr val="002060"/>
                </a:solidFill>
              </a:rPr>
              <a:t>Практико-ориентированный семинар: «Использование интерактивной доски в детском саду», 2018 г.</a:t>
            </a:r>
          </a:p>
        </p:txBody>
      </p:sp>
    </p:spTree>
    <p:extLst>
      <p:ext uri="{BB962C8B-B14F-4D97-AF65-F5344CB8AC3E}">
        <p14:creationId xmlns:p14="http://schemas.microsoft.com/office/powerpoint/2010/main" val="271888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9000"/>
            <a:lum/>
          </a:blip>
          <a:srcRect/>
          <a:stretch>
            <a:fillRect t="-16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4490BDD1-E15E-4241-A48A-41E1FEFD0D32}"/>
              </a:ext>
            </a:extLst>
          </p:cNvPr>
          <p:cNvSpPr/>
          <p:nvPr/>
        </p:nvSpPr>
        <p:spPr>
          <a:xfrm>
            <a:off x="2458897" y="183901"/>
            <a:ext cx="9376229" cy="1243281"/>
          </a:xfrm>
          <a:prstGeom prst="roundRect">
            <a:avLst/>
          </a:prstGeom>
          <a:gradFill>
            <a:gsLst>
              <a:gs pos="3000">
                <a:schemeClr val="bg1">
                  <a:alpha val="85000"/>
                </a:schemeClr>
              </a:gs>
              <a:gs pos="100000">
                <a:schemeClr val="accent5">
                  <a:lumMod val="20000"/>
                  <a:lumOff val="80000"/>
                  <a:alpha val="74000"/>
                </a:schemeClr>
              </a:gs>
            </a:gsLst>
            <a:lin ang="5400000" scaled="1"/>
          </a:gra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gradFill>
                  <a:gsLst>
                    <a:gs pos="0">
                      <a:srgbClr val="00B0F0"/>
                    </a:gs>
                    <a:gs pos="80000">
                      <a:srgbClr val="002060"/>
                    </a:gs>
                  </a:gsLst>
                  <a:lin ang="5400000" scaled="1"/>
                </a:gradFill>
                <a:cs typeface="Aharoni" panose="02010803020104030203" pitchFamily="2" charset="-79"/>
              </a:rPr>
              <a:t>Победитель профессиональных конкурсов педагогического мастерства</a:t>
            </a:r>
            <a:endParaRPr lang="ru-RU" sz="2000" b="1" dirty="0">
              <a:gradFill>
                <a:gsLst>
                  <a:gs pos="0">
                    <a:srgbClr val="00B0F0"/>
                  </a:gs>
                  <a:gs pos="80000">
                    <a:srgbClr val="002060"/>
                  </a:gs>
                </a:gsLst>
                <a:lin ang="5400000" scaled="1"/>
              </a:gradFill>
              <a:cs typeface="Aharoni" panose="02010803020104030203" pitchFamily="2" charset="-79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470EEF6-7E33-413D-9010-8AF43B0369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2726" y="183901"/>
            <a:ext cx="1932950" cy="12432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98A536-5F5A-4CDB-A6DA-2DCC04AF93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2935" y="1727201"/>
            <a:ext cx="2879334" cy="430052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086F95-0D6A-436A-A60F-7B68B5141B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4815">
            <a:off x="8772830" y="2143779"/>
            <a:ext cx="2902319" cy="4213042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202EB56-0135-4678-8EAB-AEA8BAA008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525">
            <a:off x="751809" y="2162117"/>
            <a:ext cx="2885405" cy="4176624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334301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347</Words>
  <Application>Microsoft Office PowerPoint</Application>
  <PresentationFormat>Широкоэкранный</PresentationFormat>
  <Paragraphs>42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Aharoni</vt:lpstr>
      <vt:lpstr>Arial</vt:lpstr>
      <vt:lpstr>Calibri</vt:lpstr>
      <vt:lpstr>Calibri Light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Ирина Золотарёва</dc:creator>
  <cp:lastModifiedBy>User898383</cp:lastModifiedBy>
  <cp:revision>63</cp:revision>
  <dcterms:created xsi:type="dcterms:W3CDTF">2019-12-24T08:30:34Z</dcterms:created>
  <dcterms:modified xsi:type="dcterms:W3CDTF">2019-12-25T08:38:49Z</dcterms:modified>
</cp:coreProperties>
</file>