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3" r:id="rId8"/>
    <p:sldId id="261" r:id="rId9"/>
    <p:sldId id="274" r:id="rId10"/>
    <p:sldId id="263" r:id="rId11"/>
    <p:sldId id="275" r:id="rId12"/>
    <p:sldId id="264" r:id="rId13"/>
    <p:sldId id="262" r:id="rId14"/>
    <p:sldId id="266" r:id="rId15"/>
    <p:sldId id="267" r:id="rId16"/>
    <p:sldId id="268" r:id="rId17"/>
    <p:sldId id="27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9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4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7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1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0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0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5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6957-DBEB-4D85-BF21-B0ED0E8CD63F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FB63D-37D3-4500-85CD-5C12ACC0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504"/>
            <a:ext cx="9144000" cy="80648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3394429"/>
            <a:ext cx="3456384" cy="1634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1800" y="3861048"/>
            <a:ext cx="31683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Волковой Галины Васильевны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Arial Black" panose="020B0A04020102020204" pitchFamily="34" charset="0"/>
              </a:rPr>
              <a:t>МБДОУ № 2 «Родничок»</a:t>
            </a:r>
          </a:p>
        </p:txBody>
      </p:sp>
    </p:spTree>
    <p:extLst>
      <p:ext uri="{BB962C8B-B14F-4D97-AF65-F5344CB8AC3E}">
        <p14:creationId xmlns:p14="http://schemas.microsoft.com/office/powerpoint/2010/main" val="33597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144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458">
            <a:off x="5460799" y="931989"/>
            <a:ext cx="2786066" cy="2926489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9913"/>
            <a:ext cx="1653479" cy="2445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1" y="185180"/>
            <a:ext cx="6408711" cy="79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Учебно-методическая публикация в интернет –журнале «Талантливый педагог» </a:t>
            </a:r>
            <a:r>
              <a:rPr lang="ru-RU" sz="1400" b="1" dirty="0" smtClean="0">
                <a:solidFill>
                  <a:srgbClr val="002060"/>
                </a:solidFill>
              </a:rPr>
              <a:t>(21.09.2016 г.)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7111" y="4053612"/>
            <a:ext cx="4369005" cy="1751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IV</a:t>
            </a:r>
            <a:r>
              <a:rPr lang="ru-RU" b="1" dirty="0" smtClean="0">
                <a:solidFill>
                  <a:srgbClr val="002060"/>
                </a:solidFill>
              </a:rPr>
              <a:t> Всероссийский форум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«Современные педагогические технологии и эффективные формы работы с детьми»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(ноябрь-декабрь 2017 г.)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56">
            <a:off x="5181333" y="3955978"/>
            <a:ext cx="3758426" cy="27112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7890"/>
            <a:ext cx="2088232" cy="30211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789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1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4" y="4118296"/>
            <a:ext cx="3168352" cy="27397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7" y="188640"/>
            <a:ext cx="7248117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Мастер-класс «Занимательная </a:t>
            </a:r>
            <a:r>
              <a:rPr lang="ru-RU" b="1" dirty="0" err="1" smtClean="0">
                <a:solidFill>
                  <a:srgbClr val="FF0000"/>
                </a:solidFill>
              </a:rPr>
              <a:t>смекалочка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«Активизация познавательной деятельности дошкольников с ОВЗ посредством решения логических задач и геометрических головоломок»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76" y="1308410"/>
            <a:ext cx="2382895" cy="2976903"/>
          </a:xfrm>
          <a:prstGeom prst="rect">
            <a:avLst/>
          </a:prstGeom>
        </p:spPr>
      </p:pic>
      <p:pic>
        <p:nvPicPr>
          <p:cNvPr id="8" name="Рисунок 7" descr="F:\КУБ\фото\IMG-20180202-WA0007.jpg"/>
          <p:cNvPicPr/>
          <p:nvPr/>
        </p:nvPicPr>
        <p:blipFill>
          <a:blip r:embed="rId5" cstate="print"/>
          <a:srcRect t="15990"/>
          <a:stretch>
            <a:fillRect/>
          </a:stretch>
        </p:blipFill>
        <p:spPr bwMode="auto">
          <a:xfrm>
            <a:off x="6209160" y="3717031"/>
            <a:ext cx="2683926" cy="314671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9" name="Рисунок 8" descr="F:\КУБ\фото\IMG-20180202-WA0029.jpg"/>
          <p:cNvPicPr/>
          <p:nvPr/>
        </p:nvPicPr>
        <p:blipFill>
          <a:blip r:embed="rId6" cstate="print"/>
          <a:srcRect t="12296" r="16717"/>
          <a:stretch>
            <a:fillRect/>
          </a:stretch>
        </p:blipFill>
        <p:spPr bwMode="auto">
          <a:xfrm>
            <a:off x="5193542" y="1308411"/>
            <a:ext cx="3215135" cy="24086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15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3999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4703"/>
            <a:ext cx="3320237" cy="45663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67" y="3539808"/>
            <a:ext cx="3240360" cy="24302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6952"/>
            <a:ext cx="3024336" cy="27109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07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" y="0"/>
            <a:ext cx="9036496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3425046" cy="49775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3" y="1412776"/>
            <a:ext cx="3534243" cy="497737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260648"/>
            <a:ext cx="770485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Победитель Профессиональных конкурсов педагогического мастерства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9928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Социально-образовательное партнерство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25" y="1443841"/>
            <a:ext cx="2080428" cy="2777248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124743"/>
            <a:ext cx="6768752" cy="31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002060"/>
                </a:solidFill>
              </a:rPr>
              <a:t>Педагог – </a:t>
            </a:r>
            <a:r>
              <a:rPr lang="ru-RU" sz="1450" b="1" dirty="0" smtClean="0">
                <a:solidFill>
                  <a:srgbClr val="002060"/>
                </a:solidFill>
              </a:rPr>
              <a:t>наставник </a:t>
            </a:r>
            <a:endParaRPr lang="ru-RU" sz="145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90503"/>
            <a:ext cx="2110590" cy="2683923"/>
          </a:xfrm>
          <a:prstGeom prst="rect">
            <a:avLst/>
          </a:prstGeom>
        </p:spPr>
      </p:pic>
      <p:pic>
        <p:nvPicPr>
          <p:cNvPr id="7170" name="Picture 2" descr="F:\фото\фото работа\P10808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74" y="4365104"/>
            <a:ext cx="1602786" cy="23966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252520" cy="7101408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72008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Награды, поощрения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908720"/>
            <a:ext cx="44644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4634" y="3936364"/>
            <a:ext cx="6601862" cy="57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Почетная </a:t>
            </a:r>
            <a:r>
              <a:rPr lang="ru-RU" sz="1400" b="1" dirty="0" smtClean="0">
                <a:solidFill>
                  <a:srgbClr val="002060"/>
                </a:solidFill>
              </a:rPr>
              <a:t>Грамота </a:t>
            </a:r>
            <a:r>
              <a:rPr lang="ru-RU" sz="1400" b="1" dirty="0">
                <a:solidFill>
                  <a:srgbClr val="002060"/>
                </a:solidFill>
              </a:rPr>
              <a:t>Министерства образования Российской Федерации,  </a:t>
            </a:r>
            <a:r>
              <a:rPr lang="ru-RU" sz="1400" b="1" dirty="0" smtClean="0">
                <a:solidFill>
                  <a:srgbClr val="002060"/>
                </a:solidFill>
              </a:rPr>
              <a:t>2004 г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235">
            <a:off x="1567846" y="1322597"/>
            <a:ext cx="1733576" cy="25462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480">
            <a:off x="3208227" y="979241"/>
            <a:ext cx="1719956" cy="2546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95737" y="4437112"/>
            <a:ext cx="68407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</a:rPr>
              <a:t>   Почетная </a:t>
            </a:r>
            <a:r>
              <a:rPr lang="ru-RU" sz="1400" b="1" dirty="0">
                <a:solidFill>
                  <a:srgbClr val="002060"/>
                </a:solidFill>
              </a:rPr>
              <a:t>Грамота </a:t>
            </a:r>
            <a:r>
              <a:rPr lang="ru-RU" sz="1400" b="1" dirty="0" smtClean="0">
                <a:solidFill>
                  <a:srgbClr val="002060"/>
                </a:solidFill>
              </a:rPr>
              <a:t>Главы </a:t>
            </a:r>
            <a:r>
              <a:rPr lang="ru-RU" sz="1400" b="1" dirty="0" err="1">
                <a:solidFill>
                  <a:srgbClr val="002060"/>
                </a:solidFill>
              </a:rPr>
              <a:t>Мытищинского</a:t>
            </a:r>
            <a:r>
              <a:rPr lang="ru-RU" sz="1400" b="1" dirty="0">
                <a:solidFill>
                  <a:srgbClr val="002060"/>
                </a:solidFill>
              </a:rPr>
              <a:t> муниципального района</a:t>
            </a:r>
            <a:r>
              <a:rPr lang="ru-RU" sz="1400" b="1" dirty="0" smtClean="0">
                <a:solidFill>
                  <a:srgbClr val="002060"/>
                </a:solidFill>
              </a:rPr>
              <a:t>,  </a:t>
            </a:r>
            <a:r>
              <a:rPr lang="ru-RU" sz="1400" b="1" dirty="0">
                <a:solidFill>
                  <a:srgbClr val="002060"/>
                </a:solidFill>
              </a:rPr>
              <a:t>2015 г.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952">
            <a:off x="5035911" y="971997"/>
            <a:ext cx="1841192" cy="25462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35696" y="5013176"/>
            <a:ext cx="70455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</a:rPr>
              <a:t>Почетная грамота Профсоюза </a:t>
            </a:r>
            <a:r>
              <a:rPr lang="ru-RU" sz="1400" b="1" dirty="0">
                <a:solidFill>
                  <a:srgbClr val="002060"/>
                </a:solidFill>
              </a:rPr>
              <a:t>работников  </a:t>
            </a:r>
            <a:r>
              <a:rPr lang="ru-RU" sz="1400" b="1" dirty="0" smtClean="0">
                <a:solidFill>
                  <a:srgbClr val="002060"/>
                </a:solidFill>
              </a:rPr>
              <a:t>народного образования </a:t>
            </a:r>
            <a:r>
              <a:rPr lang="ru-RU" sz="1400" b="1" dirty="0">
                <a:solidFill>
                  <a:srgbClr val="002060"/>
                </a:solidFill>
              </a:rPr>
              <a:t>и науки </a:t>
            </a:r>
            <a:r>
              <a:rPr lang="ru-RU" sz="1400" b="1" dirty="0" err="1">
                <a:solidFill>
                  <a:srgbClr val="002060"/>
                </a:solidFill>
              </a:rPr>
              <a:t>Мытищинского</a:t>
            </a:r>
            <a:r>
              <a:rPr lang="ru-RU" sz="1400" b="1" dirty="0">
                <a:solidFill>
                  <a:srgbClr val="002060"/>
                </a:solidFill>
              </a:rPr>
              <a:t>  муниципального </a:t>
            </a:r>
            <a:r>
              <a:rPr lang="ru-RU" sz="1400" b="1" dirty="0" smtClean="0">
                <a:solidFill>
                  <a:srgbClr val="002060"/>
                </a:solidFill>
              </a:rPr>
              <a:t>района, 2015 г.</a:t>
            </a:r>
          </a:p>
          <a:p>
            <a:endParaRPr lang="ru-RU" sz="1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Почетная грамота </a:t>
            </a:r>
            <a:r>
              <a:rPr lang="ru-RU" sz="1400" b="1" dirty="0" smtClean="0">
                <a:solidFill>
                  <a:srgbClr val="002060"/>
                </a:solidFill>
              </a:rPr>
              <a:t> Управления образования  </a:t>
            </a:r>
            <a:r>
              <a:rPr lang="ru-RU" sz="1400" b="1" dirty="0" err="1">
                <a:solidFill>
                  <a:srgbClr val="002060"/>
                </a:solidFill>
              </a:rPr>
              <a:t>Мытищинского</a:t>
            </a:r>
            <a:r>
              <a:rPr lang="ru-RU" sz="1400" b="1" dirty="0">
                <a:solidFill>
                  <a:srgbClr val="002060"/>
                </a:solidFill>
              </a:rPr>
              <a:t>  муниципального района</a:t>
            </a:r>
            <a:r>
              <a:rPr lang="ru-RU" sz="1400" b="1" dirty="0" smtClean="0">
                <a:solidFill>
                  <a:srgbClr val="002060"/>
                </a:solidFill>
              </a:rPr>
              <a:t>, 2010 г.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126">
            <a:off x="6788904" y="1408725"/>
            <a:ext cx="1944421" cy="2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78145" cy="7074024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279241"/>
            <a:ext cx="7488832" cy="70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Авторские </a:t>
            </a:r>
            <a:r>
              <a:rPr lang="ru-RU" sz="2800" b="1" dirty="0" smtClean="0">
                <a:solidFill>
                  <a:srgbClr val="FF0000"/>
                </a:solidFill>
              </a:rPr>
              <a:t>разработки игровых пособий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F:\КУБ\фото\DSC_24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11143" y="3756647"/>
            <a:ext cx="2654242" cy="2069232"/>
          </a:xfrm>
          <a:prstGeom prst="rect">
            <a:avLst/>
          </a:prstGeom>
          <a:noFill/>
          <a:ln w="38100">
            <a:noFill/>
          </a:ln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b="13446"/>
          <a:stretch>
            <a:fillRect/>
          </a:stretch>
        </p:blipFill>
        <p:spPr bwMode="auto">
          <a:xfrm>
            <a:off x="6228183" y="3487392"/>
            <a:ext cx="2592287" cy="2630992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F:\КУБ\фото\IMG-20180202-WA0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2880" y="3487392"/>
            <a:ext cx="2613687" cy="231787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2710"/>
            <a:ext cx="2391730" cy="20643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F:\фото\фото работа\IMG_25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9454"/>
            <a:ext cx="2683989" cy="20902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9631" y="3139582"/>
            <a:ext cx="2683989" cy="28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«Кубики-перевертыши»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139582"/>
            <a:ext cx="4320479" cy="28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«</a:t>
            </a:r>
            <a:r>
              <a:rPr lang="ru-RU" b="1" i="1" dirty="0">
                <a:solidFill>
                  <a:srgbClr val="002060"/>
                </a:solidFill>
              </a:rPr>
              <a:t>М</a:t>
            </a:r>
            <a:r>
              <a:rPr lang="ru-RU" b="1" i="1" dirty="0">
                <a:solidFill>
                  <a:srgbClr val="002060"/>
                </a:solidFill>
              </a:rPr>
              <a:t>атематический планшет»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53" y="1096814"/>
            <a:ext cx="2526340" cy="19586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228183" y="6021288"/>
            <a:ext cx="25922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«Веселая карусель»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5949280"/>
            <a:ext cx="396043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Занимательный куб «</a:t>
            </a:r>
            <a:r>
              <a:rPr lang="ru-RU" b="1" i="1" dirty="0" err="1">
                <a:solidFill>
                  <a:srgbClr val="002060"/>
                </a:solidFill>
              </a:rPr>
              <a:t>Смекалочка</a:t>
            </a:r>
            <a:r>
              <a:rPr lang="ru-RU" b="1" i="1" dirty="0">
                <a:solidFill>
                  <a:srgbClr val="002060"/>
                </a:solidFill>
              </a:rPr>
              <a:t>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332656"/>
            <a:ext cx="74888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Педагогическая </a:t>
            </a:r>
            <a:r>
              <a:rPr lang="ru-RU" sz="2800" b="1" dirty="0" smtClean="0">
                <a:solidFill>
                  <a:srgbClr val="FF0000"/>
                </a:solidFill>
              </a:rPr>
              <a:t>гостиная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фото\фото работа\2019-06-04 11-06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3312368" cy="23042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\фото работа\IMG_1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1196752"/>
            <a:ext cx="3563888" cy="26729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\фото работа\IMG_2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528392" cy="26354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фото\фото работа\IMG_21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94" y="3726392"/>
            <a:ext cx="3849554" cy="28871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83"/>
            <a:ext cx="932351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116632"/>
            <a:ext cx="6336704" cy="60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Актерское мастерство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32" y="4516818"/>
            <a:ext cx="3096548" cy="23224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32544"/>
            <a:ext cx="3312368" cy="24842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04155"/>
            <a:ext cx="3481333" cy="2611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Овал 18"/>
          <p:cNvSpPr/>
          <p:nvPr/>
        </p:nvSpPr>
        <p:spPr>
          <a:xfrm rot="21112477">
            <a:off x="395536" y="704155"/>
            <a:ext cx="4608512" cy="230454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Right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Учитель-это актер, который постоянно находится на сцене…</a:t>
            </a:r>
            <a:endParaRPr lang="ru-RU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pic>
        <p:nvPicPr>
          <p:cNvPr id="5122" name="Picture 2" descr="C:\Users\Специалисты\Desktop\ФОТО ЛЕТО\IMG-20190603-WA0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19" y="3645024"/>
            <a:ext cx="3648406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0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740"/>
            <a:ext cx="9144000" cy="73037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122407"/>
            <a:ext cx="3744416" cy="40262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88024" y="1970622"/>
            <a:ext cx="4176464" cy="1602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12351"/>
            <a:ext cx="4392488" cy="1422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88024" y="188640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Волкова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алина Васильевна</a:t>
            </a: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Учитель-дефектолог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высшей квалификационной категории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348880"/>
            <a:ext cx="432048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u="sng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cs typeface="Aharoni" panose="02010803020104030203" pitchFamily="2" charset="-79"/>
              </a:rPr>
              <a:t>Педагогическое кредо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«Главное – вера в ребенка, уважение его личности, стремление помочь ему в достижении цели!»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4293096"/>
            <a:ext cx="6120680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Портфолио составлено с целью анализа и представления значимых результатов </a:t>
            </a:r>
            <a:r>
              <a:rPr lang="ru-RU" b="1" i="1" dirty="0" smtClean="0">
                <a:solidFill>
                  <a:srgbClr val="002060"/>
                </a:solidFill>
              </a:rPr>
              <a:t>учителя-дефектолога, </a:t>
            </a:r>
            <a:r>
              <a:rPr lang="ru-RU" b="1" i="1" dirty="0">
                <a:solidFill>
                  <a:srgbClr val="002060"/>
                </a:solidFill>
              </a:rPr>
              <a:t>обеспечения мониторинга профессионального роста.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нем представлены накопленные материалы, подтверждающие результаты, достигнутые в разнообразных видах </a:t>
            </a:r>
            <a:r>
              <a:rPr lang="ru-RU" b="1" i="1" dirty="0" smtClean="0">
                <a:solidFill>
                  <a:srgbClr val="002060"/>
                </a:solidFill>
              </a:rPr>
              <a:t>профессиональной деятельности.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903"/>
            <a:ext cx="9168138" cy="7290048"/>
          </a:xfrm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447541" cy="4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Визитная карточка</a:t>
            </a:r>
            <a:endParaRPr lang="ru-RU" sz="4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0630" y="908720"/>
            <a:ext cx="6120679" cy="20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      Образование: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высшее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Московский государственный заочный педагогический университет, 1984 год;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по специальности: «Педагогика и психология (дошкольная);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Квалификация: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3EF"/>
              </a:clrFrom>
              <a:clrTo>
                <a:srgbClr val="F4F3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59668"/>
            <a:ext cx="5616624" cy="3909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7250"/>
            <a:ext cx="1522635" cy="22524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15814" y="5373216"/>
            <a:ext cx="5976663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46181"/>
            <a:ext cx="9395731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1763688" y="620688"/>
            <a:ext cx="66967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Профессиональная переподготовка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АНО </a:t>
            </a:r>
            <a:r>
              <a:rPr lang="ru-RU" b="1" dirty="0">
                <a:solidFill>
                  <a:srgbClr val="002060"/>
                </a:solidFill>
              </a:rPr>
              <a:t>ВО «Московский институт современного академического образования», 2016 </a:t>
            </a:r>
            <a:r>
              <a:rPr lang="ru-RU" b="1" dirty="0" smtClean="0">
                <a:solidFill>
                  <a:srgbClr val="002060"/>
                </a:solidFill>
              </a:rPr>
              <a:t>год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 программе «Специальное дефектологическое образование»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49" y="1494655"/>
            <a:ext cx="4359033" cy="3191679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74" y="2639346"/>
            <a:ext cx="2969426" cy="40838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48809"/>
            <a:ext cx="1478605" cy="21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332656"/>
            <a:ext cx="78123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Курсы повышения квалификации профессиональной деятельности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28664"/>
            <a:ext cx="1512167" cy="22369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1759" y="1700808"/>
            <a:ext cx="6624737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Игровые </a:t>
            </a:r>
            <a:r>
              <a:rPr lang="ru-RU" b="1" dirty="0">
                <a:solidFill>
                  <a:srgbClr val="002060"/>
                </a:solidFill>
              </a:rPr>
              <a:t>технологии в коррекционно-воспитательной работе с детьми с речевой патологией в ДОО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Министерство образования Московской области ГБОУ ВО МО «Академия социального управления», </a:t>
            </a:r>
            <a:r>
              <a:rPr lang="ru-RU" sz="1400" b="1" dirty="0" err="1" smtClean="0">
                <a:solidFill>
                  <a:srgbClr val="002060"/>
                </a:solidFill>
              </a:rPr>
              <a:t>г.Москва</a:t>
            </a:r>
            <a:r>
              <a:rPr lang="ru-RU" sz="1400" b="1" dirty="0" smtClean="0">
                <a:solidFill>
                  <a:srgbClr val="002060"/>
                </a:solidFill>
              </a:rPr>
              <a:t>, 72 часа, 2019 г.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Развитие профессиональных  компетенций  педагога дошкольной образовательной организации (в условиях реализации ФГОС дошкольного образования)</a:t>
            </a:r>
          </a:p>
          <a:p>
            <a:r>
              <a:rPr lang="ru-RU" sz="1400" dirty="0"/>
              <a:t>Министерство образования Московской области</a:t>
            </a:r>
          </a:p>
          <a:p>
            <a:pPr algn="ctr"/>
            <a:r>
              <a:rPr lang="ru-RU" dirty="0"/>
              <a:t>ГБОУ </a:t>
            </a:r>
            <a:r>
              <a:rPr lang="ru-RU" sz="1400" b="1" dirty="0" smtClean="0">
                <a:solidFill>
                  <a:srgbClr val="002060"/>
                </a:solidFill>
              </a:rPr>
              <a:t>Министерство </a:t>
            </a:r>
            <a:r>
              <a:rPr lang="ru-RU" sz="1400" b="1" dirty="0">
                <a:solidFill>
                  <a:srgbClr val="002060"/>
                </a:solidFill>
              </a:rPr>
              <a:t>образования Московской области ГБОУ ВО МО «Академия социального управления», </a:t>
            </a:r>
            <a:r>
              <a:rPr lang="ru-RU" sz="1400" b="1" dirty="0" err="1">
                <a:solidFill>
                  <a:srgbClr val="002060"/>
                </a:solidFill>
              </a:rPr>
              <a:t>г.Москва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</a:rPr>
              <a:t>18 часов, 2015 г.</a:t>
            </a:r>
            <a:endParaRPr lang="ru-RU" sz="1400" b="1" dirty="0">
              <a:solidFill>
                <a:srgbClr val="002060"/>
              </a:solidFill>
            </a:endParaRPr>
          </a:p>
          <a:p>
            <a:endParaRPr lang="ru-RU" dirty="0"/>
          </a:p>
          <a:p>
            <a:r>
              <a:rPr lang="ru-RU" dirty="0"/>
              <a:t> «Академия социального управления»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6552728" cy="62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Опыт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0728"/>
            <a:ext cx="5112568" cy="980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 2009 года по настоящее время непрерывная работа в МБДОУ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№ 2 «Родничок»  (10 лет)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132856"/>
            <a:ext cx="4464496" cy="953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Стаж педагогической работы – 43 года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4" y="3079913"/>
            <a:ext cx="3168352" cy="2529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38" y="886408"/>
            <a:ext cx="3323862" cy="24928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70" y="3573016"/>
            <a:ext cx="3433530" cy="29823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431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6328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Работа с родителями</a:t>
            </a:r>
          </a:p>
        </p:txBody>
      </p:sp>
      <p:pic>
        <p:nvPicPr>
          <p:cNvPr id="4098" name="Picture 2" descr="C:\Users\Специалисты\Desktop\ФОТО НА ПЕЧАТЬ\20161223_162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30" y="945670"/>
            <a:ext cx="3613492" cy="259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247056"/>
            <a:ext cx="3744416" cy="1389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 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Мастер-классы;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Круглые столы;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Семинары-практикумы и др. формы работы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F:\фото\фото работа\20160907_171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97" y="3724470"/>
            <a:ext cx="3799958" cy="28716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фото\фото работа\IMG_2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36" y="3724470"/>
            <a:ext cx="3722712" cy="2780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" y="-243408"/>
            <a:ext cx="9171516" cy="7245424"/>
          </a:xfrm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7704856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Продуктивность методической деятельности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20688"/>
            <a:ext cx="79928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Обобщение, распространение педагогического опыта на  научно-практических конференциях, мастер-классах и др.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168">
            <a:off x="5895280" y="1490971"/>
            <a:ext cx="2282405" cy="2503578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628800"/>
            <a:ext cx="406845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Региональная конференция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</a:rPr>
              <a:t>Русский язык и детская литература в современном образовании»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(29.04.2015 г.)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861048"/>
            <a:ext cx="3816424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Региональный Круглый стол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Дети с речевыми нарушениями в современном образовательном пространстве: проблемы, опыт, решения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(22.04.2015 г.)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545">
            <a:off x="5849636" y="4018349"/>
            <a:ext cx="2582488" cy="28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19">
            <a:off x="5108610" y="304529"/>
            <a:ext cx="3744416" cy="30689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1640" y="260648"/>
            <a:ext cx="410445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Региональный Круглый стол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«Дети с речевыми нарушениями в современном образовательном пространстве: проблемы, опыт, решения»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(18.10.2016 </a:t>
            </a:r>
            <a:r>
              <a:rPr lang="ru-RU" b="1" dirty="0">
                <a:solidFill>
                  <a:srgbClr val="002060"/>
                </a:solidFill>
              </a:rPr>
              <a:t>г.)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019">
            <a:off x="4850785" y="3464535"/>
            <a:ext cx="3938204" cy="3124061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475657" y="3429000"/>
            <a:ext cx="352733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Региональный Круглый стол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«Дети с речевыми нарушениями в современном образовательном пространстве: проблемы, опыт, решения»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18.10.2017 </a:t>
            </a:r>
            <a:r>
              <a:rPr lang="ru-RU" b="1" dirty="0">
                <a:solidFill>
                  <a:srgbClr val="002060"/>
                </a:solidFill>
              </a:rPr>
              <a:t>г.)</a:t>
            </a:r>
          </a:p>
        </p:txBody>
      </p:sp>
    </p:spTree>
    <p:extLst>
      <p:ext uri="{BB962C8B-B14F-4D97-AF65-F5344CB8AC3E}">
        <p14:creationId xmlns:p14="http://schemas.microsoft.com/office/powerpoint/2010/main" val="18886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492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Специалисты</dc:creator>
  <cp:lastModifiedBy>Специалисты</cp:lastModifiedBy>
  <cp:revision>55</cp:revision>
  <dcterms:created xsi:type="dcterms:W3CDTF">2019-10-01T04:32:29Z</dcterms:created>
  <dcterms:modified xsi:type="dcterms:W3CDTF">2019-10-04T09:11:43Z</dcterms:modified>
</cp:coreProperties>
</file>