
<file path=[Content_Types].xml><?xml version="1.0" encoding="utf-8"?>
<Types xmlns="http://schemas.openxmlformats.org/package/2006/content-types">
  <Default Extension="tmp" ContentType="image/pn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67" r:id="rId3"/>
    <p:sldId id="260" r:id="rId4"/>
    <p:sldId id="257" r:id="rId5"/>
    <p:sldId id="268" r:id="rId6"/>
    <p:sldId id="262" r:id="rId7"/>
    <p:sldId id="264" r:id="rId8"/>
    <p:sldId id="269" r:id="rId9"/>
    <p:sldId id="272" r:id="rId10"/>
    <p:sldId id="270" r:id="rId11"/>
    <p:sldId id="273" r:id="rId12"/>
    <p:sldId id="275" r:id="rId13"/>
    <p:sldId id="271" r:id="rId14"/>
    <p:sldId id="276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F9FF"/>
    <a:srgbClr val="FF2F2F"/>
    <a:srgbClr val="13A907"/>
    <a:srgbClr val="0107FF"/>
    <a:srgbClr val="FF05E1"/>
    <a:srgbClr val="FF9A05"/>
    <a:srgbClr val="C44040"/>
    <a:srgbClr val="FF2D2D"/>
    <a:srgbClr val="03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86" d="100"/>
          <a:sy n="86" d="100"/>
        </p:scale>
        <p:origin x="153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05977-C0F7-44D1-B1B4-074FFBF0122A}" type="doc">
      <dgm:prSet loTypeId="urn:microsoft.com/office/officeart/2005/8/layout/hierarchy4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30C5545-66AC-4CE2-9899-0771AA0669C3}">
      <dgm:prSet phldrT="[Текст]"/>
      <dgm:spPr>
        <a:ln w="57150">
          <a:solidFill>
            <a:srgbClr val="C00000"/>
          </a:solidFill>
        </a:ln>
      </dgm:spPr>
      <dgm:t>
        <a:bodyPr/>
        <a:lstStyle/>
        <a:p>
          <a:r>
            <a:rPr lang="ru-RU" dirty="0"/>
            <a:t>Направления наставничества</a:t>
          </a:r>
        </a:p>
      </dgm:t>
    </dgm:pt>
    <dgm:pt modelId="{72AF7E28-2C73-4D8C-8BB5-9A3F9D294E34}" type="parTrans" cxnId="{DB0C0C59-3426-4764-ACC3-8B7BC2F85241}">
      <dgm:prSet/>
      <dgm:spPr/>
      <dgm:t>
        <a:bodyPr/>
        <a:lstStyle/>
        <a:p>
          <a:endParaRPr lang="ru-RU"/>
        </a:p>
      </dgm:t>
    </dgm:pt>
    <dgm:pt modelId="{C98A2495-43AE-467E-9341-D7C5FA20B5B8}" type="sibTrans" cxnId="{DB0C0C59-3426-4764-ACC3-8B7BC2F85241}">
      <dgm:prSet/>
      <dgm:spPr/>
      <dgm:t>
        <a:bodyPr/>
        <a:lstStyle/>
        <a:p>
          <a:endParaRPr lang="ru-RU"/>
        </a:p>
      </dgm:t>
    </dgm:pt>
    <dgm:pt modelId="{EFD6C30E-F974-4966-8D76-018F06E1B72A}">
      <dgm:prSet phldrT="[Текст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dirty="0"/>
            <a:t>Стажировка</a:t>
          </a:r>
          <a:endParaRPr lang="ru-RU" sz="1800" dirty="0"/>
        </a:p>
      </dgm:t>
    </dgm:pt>
    <dgm:pt modelId="{5D01EA6C-9A77-4A4D-BFF0-5F60F31C3C0F}" type="parTrans" cxnId="{6896B947-343E-4106-94D1-F5AEDF453C7B}">
      <dgm:prSet/>
      <dgm:spPr/>
      <dgm:t>
        <a:bodyPr/>
        <a:lstStyle/>
        <a:p>
          <a:endParaRPr lang="ru-RU"/>
        </a:p>
      </dgm:t>
    </dgm:pt>
    <dgm:pt modelId="{94C21041-A9DB-4492-9C55-1BB55985EEF6}" type="sibTrans" cxnId="{6896B947-343E-4106-94D1-F5AEDF453C7B}">
      <dgm:prSet/>
      <dgm:spPr/>
      <dgm:t>
        <a:bodyPr/>
        <a:lstStyle/>
        <a:p>
          <a:endParaRPr lang="ru-RU"/>
        </a:p>
      </dgm:t>
    </dgm:pt>
    <dgm:pt modelId="{CD1BC1E0-4671-4379-A66B-A16239A59888}">
      <dgm:prSet phldrT="[Текст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dirty="0"/>
            <a:t>Вхождение в профессию</a:t>
          </a:r>
        </a:p>
      </dgm:t>
    </dgm:pt>
    <dgm:pt modelId="{B5C637F1-700D-4491-B11C-D70D6D7076C7}" type="parTrans" cxnId="{AD58617E-9694-4AA0-8EE1-7592BA1A1EEC}">
      <dgm:prSet/>
      <dgm:spPr/>
      <dgm:t>
        <a:bodyPr/>
        <a:lstStyle/>
        <a:p>
          <a:endParaRPr lang="ru-RU"/>
        </a:p>
      </dgm:t>
    </dgm:pt>
    <dgm:pt modelId="{730E7BD8-8DFA-45EB-AD0A-1CC91AFA958F}" type="sibTrans" cxnId="{AD58617E-9694-4AA0-8EE1-7592BA1A1EEC}">
      <dgm:prSet/>
      <dgm:spPr/>
      <dgm:t>
        <a:bodyPr/>
        <a:lstStyle/>
        <a:p>
          <a:endParaRPr lang="ru-RU"/>
        </a:p>
      </dgm:t>
    </dgm:pt>
    <dgm:pt modelId="{B669FE64-5596-4F21-996C-0E35839CBBCF}">
      <dgm:prSet phldrT="[Текст]" custT="1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err="1"/>
            <a:t>Самосовер-шенствование</a:t>
          </a:r>
          <a:r>
            <a:rPr lang="ru-RU" sz="1800" dirty="0"/>
            <a:t> и саморазвитие молодого педагога, повышение его квалификации</a:t>
          </a:r>
        </a:p>
      </dgm:t>
    </dgm:pt>
    <dgm:pt modelId="{EF33F686-8B86-4536-BDF8-60DA5C70AA97}" type="parTrans" cxnId="{F5BBAB25-B2BD-4BC1-87E7-16A88A455CDC}">
      <dgm:prSet/>
      <dgm:spPr/>
      <dgm:t>
        <a:bodyPr/>
        <a:lstStyle/>
        <a:p>
          <a:endParaRPr lang="ru-RU"/>
        </a:p>
      </dgm:t>
    </dgm:pt>
    <dgm:pt modelId="{DE7A7377-3CD6-434E-8109-D5049A0E4A3F}" type="sibTrans" cxnId="{F5BBAB25-B2BD-4BC1-87E7-16A88A455CDC}">
      <dgm:prSet/>
      <dgm:spPr/>
      <dgm:t>
        <a:bodyPr/>
        <a:lstStyle/>
        <a:p>
          <a:endParaRPr lang="ru-RU"/>
        </a:p>
      </dgm:t>
    </dgm:pt>
    <dgm:pt modelId="{BA41C36C-6B80-488D-B8F2-AEE1E0A7C7EF}">
      <dgm:prSet phldrT="[Текст]"/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/>
            <a:t>Анализ результатов работы</a:t>
          </a:r>
        </a:p>
      </dgm:t>
    </dgm:pt>
    <dgm:pt modelId="{09835A97-F4CA-45AB-BC06-E66CC83B07E2}" type="parTrans" cxnId="{51033C47-B248-418E-93C0-2423254E1188}">
      <dgm:prSet/>
      <dgm:spPr/>
      <dgm:t>
        <a:bodyPr/>
        <a:lstStyle/>
        <a:p>
          <a:endParaRPr lang="ru-RU"/>
        </a:p>
      </dgm:t>
    </dgm:pt>
    <dgm:pt modelId="{463A6AB9-155C-405A-BF07-DCF076EB4957}" type="sibTrans" cxnId="{51033C47-B248-418E-93C0-2423254E1188}">
      <dgm:prSet/>
      <dgm:spPr/>
      <dgm:t>
        <a:bodyPr/>
        <a:lstStyle/>
        <a:p>
          <a:endParaRPr lang="ru-RU"/>
        </a:p>
      </dgm:t>
    </dgm:pt>
    <dgm:pt modelId="{CB399DD7-ADF2-43C6-95AF-BF70F11161E6}" type="pres">
      <dgm:prSet presAssocID="{A3205977-C0F7-44D1-B1B4-074FFBF0122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ADA939E-1108-4199-BD6D-E10DB51AA49B}" type="pres">
      <dgm:prSet presAssocID="{230C5545-66AC-4CE2-9899-0771AA0669C3}" presName="vertOne" presStyleCnt="0"/>
      <dgm:spPr/>
    </dgm:pt>
    <dgm:pt modelId="{17B2CDA8-DC96-46A2-8230-8AA6ECE53C28}" type="pres">
      <dgm:prSet presAssocID="{230C5545-66AC-4CE2-9899-0771AA0669C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251D77-29E0-4321-9478-1F7F50A02DBD}" type="pres">
      <dgm:prSet presAssocID="{230C5545-66AC-4CE2-9899-0771AA0669C3}" presName="parTransOne" presStyleCnt="0"/>
      <dgm:spPr/>
    </dgm:pt>
    <dgm:pt modelId="{9F29EC6F-2E99-4015-80F5-267D09B3E579}" type="pres">
      <dgm:prSet presAssocID="{230C5545-66AC-4CE2-9899-0771AA0669C3}" presName="horzOne" presStyleCnt="0"/>
      <dgm:spPr/>
    </dgm:pt>
    <dgm:pt modelId="{B4C157AE-634B-43E6-A970-4E6165ADEFD4}" type="pres">
      <dgm:prSet presAssocID="{EFD6C30E-F974-4966-8D76-018F06E1B72A}" presName="vertTwo" presStyleCnt="0"/>
      <dgm:spPr/>
    </dgm:pt>
    <dgm:pt modelId="{B6086539-111D-4557-8CBF-2428BDABD5FB}" type="pres">
      <dgm:prSet presAssocID="{EFD6C30E-F974-4966-8D76-018F06E1B72A}" presName="txTwo" presStyleLbl="node2" presStyleIdx="0" presStyleCnt="4" custScaleX="102228" custScaleY="984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E38C5B-5B2E-4E61-A960-CBECA0688622}" type="pres">
      <dgm:prSet presAssocID="{EFD6C30E-F974-4966-8D76-018F06E1B72A}" presName="horzTwo" presStyleCnt="0"/>
      <dgm:spPr/>
    </dgm:pt>
    <dgm:pt modelId="{7C56FCF7-ADF7-4D93-B953-84D6EB2AD20B}" type="pres">
      <dgm:prSet presAssocID="{94C21041-A9DB-4492-9C55-1BB55985EEF6}" presName="sibSpaceTwo" presStyleCnt="0"/>
      <dgm:spPr/>
    </dgm:pt>
    <dgm:pt modelId="{30CCB9F2-1368-4924-BA92-553E48323484}" type="pres">
      <dgm:prSet presAssocID="{CD1BC1E0-4671-4379-A66B-A16239A59888}" presName="vertTwo" presStyleCnt="0"/>
      <dgm:spPr/>
    </dgm:pt>
    <dgm:pt modelId="{40F17235-7102-449D-B3E9-0C86213432AE}" type="pres">
      <dgm:prSet presAssocID="{CD1BC1E0-4671-4379-A66B-A16239A59888}" presName="txTwo" presStyleLbl="node2" presStyleIdx="1" presStyleCnt="4" custScaleX="109591" custScaleY="100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CB8A7E-CB94-414F-8A0F-CA1FAE153B24}" type="pres">
      <dgm:prSet presAssocID="{CD1BC1E0-4671-4379-A66B-A16239A59888}" presName="horzTwo" presStyleCnt="0"/>
      <dgm:spPr/>
    </dgm:pt>
    <dgm:pt modelId="{FCB3199F-B44F-4304-9A55-862CF0E015DE}" type="pres">
      <dgm:prSet presAssocID="{730E7BD8-8DFA-45EB-AD0A-1CC91AFA958F}" presName="sibSpaceTwo" presStyleCnt="0"/>
      <dgm:spPr/>
    </dgm:pt>
    <dgm:pt modelId="{EF78B3CB-8C29-458E-AE80-7708A9D2109A}" type="pres">
      <dgm:prSet presAssocID="{B669FE64-5596-4F21-996C-0E35839CBBCF}" presName="vertTwo" presStyleCnt="0"/>
      <dgm:spPr/>
    </dgm:pt>
    <dgm:pt modelId="{629CD3CD-00CE-402C-B95D-63889A181F42}" type="pres">
      <dgm:prSet presAssocID="{B669FE64-5596-4F21-996C-0E35839CBBCF}" presName="txTwo" presStyleLbl="node2" presStyleIdx="2" presStyleCnt="4" custScaleX="1194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3940B6-538C-406C-A2CF-A73A509F4AAF}" type="pres">
      <dgm:prSet presAssocID="{B669FE64-5596-4F21-996C-0E35839CBBCF}" presName="horzTwo" presStyleCnt="0"/>
      <dgm:spPr/>
    </dgm:pt>
    <dgm:pt modelId="{5378A008-A81B-4A89-84B3-C7C43BA2CFC8}" type="pres">
      <dgm:prSet presAssocID="{DE7A7377-3CD6-434E-8109-D5049A0E4A3F}" presName="sibSpaceTwo" presStyleCnt="0"/>
      <dgm:spPr/>
    </dgm:pt>
    <dgm:pt modelId="{5DFD8DA4-F42A-4C26-9E22-2E681DA603F7}" type="pres">
      <dgm:prSet presAssocID="{BA41C36C-6B80-488D-B8F2-AEE1E0A7C7EF}" presName="vertTwo" presStyleCnt="0"/>
      <dgm:spPr/>
    </dgm:pt>
    <dgm:pt modelId="{D355E1BF-EC3E-40B2-B284-5AD40FD2DA18}" type="pres">
      <dgm:prSet presAssocID="{BA41C36C-6B80-488D-B8F2-AEE1E0A7C7EF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B12A50-C7E5-4521-BF5E-46DB6EDC4DE6}" type="pres">
      <dgm:prSet presAssocID="{BA41C36C-6B80-488D-B8F2-AEE1E0A7C7EF}" presName="horzTwo" presStyleCnt="0"/>
      <dgm:spPr/>
    </dgm:pt>
  </dgm:ptLst>
  <dgm:cxnLst>
    <dgm:cxn modelId="{E26C8087-3212-452C-8DA0-80A28994D5BF}" type="presOf" srcId="{EFD6C30E-F974-4966-8D76-018F06E1B72A}" destId="{B6086539-111D-4557-8CBF-2428BDABD5FB}" srcOrd="0" destOrd="0" presId="urn:microsoft.com/office/officeart/2005/8/layout/hierarchy4"/>
    <dgm:cxn modelId="{F5BBAB25-B2BD-4BC1-87E7-16A88A455CDC}" srcId="{230C5545-66AC-4CE2-9899-0771AA0669C3}" destId="{B669FE64-5596-4F21-996C-0E35839CBBCF}" srcOrd="2" destOrd="0" parTransId="{EF33F686-8B86-4536-BDF8-60DA5C70AA97}" sibTransId="{DE7A7377-3CD6-434E-8109-D5049A0E4A3F}"/>
    <dgm:cxn modelId="{6B251BE8-5161-4486-88BA-88A3C5E90EA0}" type="presOf" srcId="{CD1BC1E0-4671-4379-A66B-A16239A59888}" destId="{40F17235-7102-449D-B3E9-0C86213432AE}" srcOrd="0" destOrd="0" presId="urn:microsoft.com/office/officeart/2005/8/layout/hierarchy4"/>
    <dgm:cxn modelId="{51033C47-B248-418E-93C0-2423254E1188}" srcId="{230C5545-66AC-4CE2-9899-0771AA0669C3}" destId="{BA41C36C-6B80-488D-B8F2-AEE1E0A7C7EF}" srcOrd="3" destOrd="0" parTransId="{09835A97-F4CA-45AB-BC06-E66CC83B07E2}" sibTransId="{463A6AB9-155C-405A-BF07-DCF076EB4957}"/>
    <dgm:cxn modelId="{6896B947-343E-4106-94D1-F5AEDF453C7B}" srcId="{230C5545-66AC-4CE2-9899-0771AA0669C3}" destId="{EFD6C30E-F974-4966-8D76-018F06E1B72A}" srcOrd="0" destOrd="0" parTransId="{5D01EA6C-9A77-4A4D-BFF0-5F60F31C3C0F}" sibTransId="{94C21041-A9DB-4492-9C55-1BB55985EEF6}"/>
    <dgm:cxn modelId="{DB0C0C59-3426-4764-ACC3-8B7BC2F85241}" srcId="{A3205977-C0F7-44D1-B1B4-074FFBF0122A}" destId="{230C5545-66AC-4CE2-9899-0771AA0669C3}" srcOrd="0" destOrd="0" parTransId="{72AF7E28-2C73-4D8C-8BB5-9A3F9D294E34}" sibTransId="{C98A2495-43AE-467E-9341-D7C5FA20B5B8}"/>
    <dgm:cxn modelId="{CA3F4093-36A7-41DD-887E-6E733A0951F5}" type="presOf" srcId="{A3205977-C0F7-44D1-B1B4-074FFBF0122A}" destId="{CB399DD7-ADF2-43C6-95AF-BF70F11161E6}" srcOrd="0" destOrd="0" presId="urn:microsoft.com/office/officeart/2005/8/layout/hierarchy4"/>
    <dgm:cxn modelId="{1A5CAA5B-54DD-4DFE-AF50-3999614543E4}" type="presOf" srcId="{230C5545-66AC-4CE2-9899-0771AA0669C3}" destId="{17B2CDA8-DC96-46A2-8230-8AA6ECE53C28}" srcOrd="0" destOrd="0" presId="urn:microsoft.com/office/officeart/2005/8/layout/hierarchy4"/>
    <dgm:cxn modelId="{AD58617E-9694-4AA0-8EE1-7592BA1A1EEC}" srcId="{230C5545-66AC-4CE2-9899-0771AA0669C3}" destId="{CD1BC1E0-4671-4379-A66B-A16239A59888}" srcOrd="1" destOrd="0" parTransId="{B5C637F1-700D-4491-B11C-D70D6D7076C7}" sibTransId="{730E7BD8-8DFA-45EB-AD0A-1CC91AFA958F}"/>
    <dgm:cxn modelId="{10924F77-1082-4430-BFAB-6941079FDA0F}" type="presOf" srcId="{BA41C36C-6B80-488D-B8F2-AEE1E0A7C7EF}" destId="{D355E1BF-EC3E-40B2-B284-5AD40FD2DA18}" srcOrd="0" destOrd="0" presId="urn:microsoft.com/office/officeart/2005/8/layout/hierarchy4"/>
    <dgm:cxn modelId="{3A2476FC-F2F2-479B-9035-09F3CBB7239C}" type="presOf" srcId="{B669FE64-5596-4F21-996C-0E35839CBBCF}" destId="{629CD3CD-00CE-402C-B95D-63889A181F42}" srcOrd="0" destOrd="0" presId="urn:microsoft.com/office/officeart/2005/8/layout/hierarchy4"/>
    <dgm:cxn modelId="{8235A804-7C07-4E6F-AC3B-ABF833589606}" type="presParOf" srcId="{CB399DD7-ADF2-43C6-95AF-BF70F11161E6}" destId="{FADA939E-1108-4199-BD6D-E10DB51AA49B}" srcOrd="0" destOrd="0" presId="urn:microsoft.com/office/officeart/2005/8/layout/hierarchy4"/>
    <dgm:cxn modelId="{341D3280-3C08-4245-9B4A-CEA707E2AB64}" type="presParOf" srcId="{FADA939E-1108-4199-BD6D-E10DB51AA49B}" destId="{17B2CDA8-DC96-46A2-8230-8AA6ECE53C28}" srcOrd="0" destOrd="0" presId="urn:microsoft.com/office/officeart/2005/8/layout/hierarchy4"/>
    <dgm:cxn modelId="{F399A1E1-DA4D-4DA8-B07E-D91C915C04DD}" type="presParOf" srcId="{FADA939E-1108-4199-BD6D-E10DB51AA49B}" destId="{D3251D77-29E0-4321-9478-1F7F50A02DBD}" srcOrd="1" destOrd="0" presId="urn:microsoft.com/office/officeart/2005/8/layout/hierarchy4"/>
    <dgm:cxn modelId="{E070BE59-B65F-4439-B9F7-0F34084F7FA0}" type="presParOf" srcId="{FADA939E-1108-4199-BD6D-E10DB51AA49B}" destId="{9F29EC6F-2E99-4015-80F5-267D09B3E579}" srcOrd="2" destOrd="0" presId="urn:microsoft.com/office/officeart/2005/8/layout/hierarchy4"/>
    <dgm:cxn modelId="{1949A9E8-0484-4377-B448-A9D04F7600C7}" type="presParOf" srcId="{9F29EC6F-2E99-4015-80F5-267D09B3E579}" destId="{B4C157AE-634B-43E6-A970-4E6165ADEFD4}" srcOrd="0" destOrd="0" presId="urn:microsoft.com/office/officeart/2005/8/layout/hierarchy4"/>
    <dgm:cxn modelId="{5DE5C0AD-3D95-48AA-AA93-467B90777A7A}" type="presParOf" srcId="{B4C157AE-634B-43E6-A970-4E6165ADEFD4}" destId="{B6086539-111D-4557-8CBF-2428BDABD5FB}" srcOrd="0" destOrd="0" presId="urn:microsoft.com/office/officeart/2005/8/layout/hierarchy4"/>
    <dgm:cxn modelId="{366D5763-AC8E-4D12-ADD6-10D5C80CD221}" type="presParOf" srcId="{B4C157AE-634B-43E6-A970-4E6165ADEFD4}" destId="{2EE38C5B-5B2E-4E61-A960-CBECA0688622}" srcOrd="1" destOrd="0" presId="urn:microsoft.com/office/officeart/2005/8/layout/hierarchy4"/>
    <dgm:cxn modelId="{D73C8CD9-BC57-4250-884E-77C306F670E9}" type="presParOf" srcId="{9F29EC6F-2E99-4015-80F5-267D09B3E579}" destId="{7C56FCF7-ADF7-4D93-B953-84D6EB2AD20B}" srcOrd="1" destOrd="0" presId="urn:microsoft.com/office/officeart/2005/8/layout/hierarchy4"/>
    <dgm:cxn modelId="{96BE3FF9-F5CD-4F3E-AC7D-FBFBCAC06FDB}" type="presParOf" srcId="{9F29EC6F-2E99-4015-80F5-267D09B3E579}" destId="{30CCB9F2-1368-4924-BA92-553E48323484}" srcOrd="2" destOrd="0" presId="urn:microsoft.com/office/officeart/2005/8/layout/hierarchy4"/>
    <dgm:cxn modelId="{9A84A407-D56D-494C-A7F2-B82BEACCD723}" type="presParOf" srcId="{30CCB9F2-1368-4924-BA92-553E48323484}" destId="{40F17235-7102-449D-B3E9-0C86213432AE}" srcOrd="0" destOrd="0" presId="urn:microsoft.com/office/officeart/2005/8/layout/hierarchy4"/>
    <dgm:cxn modelId="{A5F1650A-866E-49FD-B250-09C2CAC0F9B6}" type="presParOf" srcId="{30CCB9F2-1368-4924-BA92-553E48323484}" destId="{89CB8A7E-CB94-414F-8A0F-CA1FAE153B24}" srcOrd="1" destOrd="0" presId="urn:microsoft.com/office/officeart/2005/8/layout/hierarchy4"/>
    <dgm:cxn modelId="{53B30E49-91A2-4081-B8AF-168762BFACA2}" type="presParOf" srcId="{9F29EC6F-2E99-4015-80F5-267D09B3E579}" destId="{FCB3199F-B44F-4304-9A55-862CF0E015DE}" srcOrd="3" destOrd="0" presId="urn:microsoft.com/office/officeart/2005/8/layout/hierarchy4"/>
    <dgm:cxn modelId="{CB400272-14BB-4EFB-900D-895904A9040A}" type="presParOf" srcId="{9F29EC6F-2E99-4015-80F5-267D09B3E579}" destId="{EF78B3CB-8C29-458E-AE80-7708A9D2109A}" srcOrd="4" destOrd="0" presId="urn:microsoft.com/office/officeart/2005/8/layout/hierarchy4"/>
    <dgm:cxn modelId="{B7E4D12F-4113-43EA-BACA-25D50B0A1746}" type="presParOf" srcId="{EF78B3CB-8C29-458E-AE80-7708A9D2109A}" destId="{629CD3CD-00CE-402C-B95D-63889A181F42}" srcOrd="0" destOrd="0" presId="urn:microsoft.com/office/officeart/2005/8/layout/hierarchy4"/>
    <dgm:cxn modelId="{4899A2BF-6D3E-4DEC-B78C-4C5A373F5ACE}" type="presParOf" srcId="{EF78B3CB-8C29-458E-AE80-7708A9D2109A}" destId="{193940B6-538C-406C-A2CF-A73A509F4AAF}" srcOrd="1" destOrd="0" presId="urn:microsoft.com/office/officeart/2005/8/layout/hierarchy4"/>
    <dgm:cxn modelId="{EFA332FE-C509-47B2-BEC4-9040844516E1}" type="presParOf" srcId="{9F29EC6F-2E99-4015-80F5-267D09B3E579}" destId="{5378A008-A81B-4A89-84B3-C7C43BA2CFC8}" srcOrd="5" destOrd="0" presId="urn:microsoft.com/office/officeart/2005/8/layout/hierarchy4"/>
    <dgm:cxn modelId="{16CB9ECB-0E0B-457E-83E0-D9BCAA6AF310}" type="presParOf" srcId="{9F29EC6F-2E99-4015-80F5-267D09B3E579}" destId="{5DFD8DA4-F42A-4C26-9E22-2E681DA603F7}" srcOrd="6" destOrd="0" presId="urn:microsoft.com/office/officeart/2005/8/layout/hierarchy4"/>
    <dgm:cxn modelId="{2978A4DC-7812-41B1-91B8-CF704C2C4647}" type="presParOf" srcId="{5DFD8DA4-F42A-4C26-9E22-2E681DA603F7}" destId="{D355E1BF-EC3E-40B2-B284-5AD40FD2DA18}" srcOrd="0" destOrd="0" presId="urn:microsoft.com/office/officeart/2005/8/layout/hierarchy4"/>
    <dgm:cxn modelId="{20B9C608-DC4C-4D1B-B1CB-8120A2CDB356}" type="presParOf" srcId="{5DFD8DA4-F42A-4C26-9E22-2E681DA603F7}" destId="{F1B12A50-C7E5-4521-BF5E-46DB6EDC4DE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2CDA8-DC96-46A2-8230-8AA6ECE53C28}">
      <dsp:nvSpPr>
        <dsp:cNvPr id="0" name=""/>
        <dsp:cNvSpPr/>
      </dsp:nvSpPr>
      <dsp:spPr>
        <a:xfrm>
          <a:off x="1900" y="2521"/>
          <a:ext cx="8709166" cy="303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Направления наставничества</a:t>
          </a:r>
        </a:p>
      </dsp:txBody>
      <dsp:txXfrm>
        <a:off x="90892" y="91513"/>
        <a:ext cx="8531182" cy="2860416"/>
      </dsp:txXfrm>
    </dsp:sp>
    <dsp:sp modelId="{B6086539-111D-4557-8CBF-2428BDABD5FB}">
      <dsp:nvSpPr>
        <dsp:cNvPr id="0" name=""/>
        <dsp:cNvSpPr/>
      </dsp:nvSpPr>
      <dsp:spPr>
        <a:xfrm>
          <a:off x="10401" y="3274878"/>
          <a:ext cx="1946793" cy="2990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Стажировка</a:t>
          </a:r>
          <a:endParaRPr lang="ru-RU" sz="1800" kern="1200" dirty="0"/>
        </a:p>
      </dsp:txBody>
      <dsp:txXfrm>
        <a:off x="67421" y="3331898"/>
        <a:ext cx="1832753" cy="2876444"/>
      </dsp:txXfrm>
    </dsp:sp>
    <dsp:sp modelId="{40F17235-7102-449D-B3E9-0C86213432AE}">
      <dsp:nvSpPr>
        <dsp:cNvPr id="0" name=""/>
        <dsp:cNvSpPr/>
      </dsp:nvSpPr>
      <dsp:spPr>
        <a:xfrm>
          <a:off x="2117161" y="3274878"/>
          <a:ext cx="2087011" cy="3059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Вхождение в профессию</a:t>
          </a:r>
        </a:p>
      </dsp:txBody>
      <dsp:txXfrm>
        <a:off x="2178287" y="3336004"/>
        <a:ext cx="1964759" cy="2937052"/>
      </dsp:txXfrm>
    </dsp:sp>
    <dsp:sp modelId="{629CD3CD-00CE-402C-B95D-63889A181F42}">
      <dsp:nvSpPr>
        <dsp:cNvPr id="0" name=""/>
        <dsp:cNvSpPr/>
      </dsp:nvSpPr>
      <dsp:spPr>
        <a:xfrm>
          <a:off x="4364139" y="3274878"/>
          <a:ext cx="2274096" cy="303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/>
            <a:t>Самосовер-шенствование</a:t>
          </a:r>
          <a:r>
            <a:rPr lang="ru-RU" sz="1800" kern="1200" dirty="0"/>
            <a:t> и саморазвитие молодого педагога, повышение его квалификации</a:t>
          </a:r>
        </a:p>
      </dsp:txBody>
      <dsp:txXfrm>
        <a:off x="4430745" y="3341484"/>
        <a:ext cx="2140884" cy="2905188"/>
      </dsp:txXfrm>
    </dsp:sp>
    <dsp:sp modelId="{D355E1BF-EC3E-40B2-B284-5AD40FD2DA18}">
      <dsp:nvSpPr>
        <dsp:cNvPr id="0" name=""/>
        <dsp:cNvSpPr/>
      </dsp:nvSpPr>
      <dsp:spPr>
        <a:xfrm>
          <a:off x="6798202" y="3274878"/>
          <a:ext cx="1904364" cy="303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Анализ результатов работы</a:t>
          </a:r>
        </a:p>
      </dsp:txBody>
      <dsp:txXfrm>
        <a:off x="6853979" y="3330655"/>
        <a:ext cx="1792810" cy="2926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49142-E580-407C-A581-EB35EEF14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AF24C5-EC2B-4B2F-96D4-8FB892CE8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886E-5974-4686-A970-E143B46E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5C99D-F463-4495-8AE7-BE392011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66D68B-E0CC-4874-96DC-089455C5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70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BA2D0-FB59-4278-B197-2F5F9CEC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A41D7-5D52-45B0-BCC1-9A0F25CB0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97D39C-EC0C-4977-9973-D625F137C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80670-64BC-447E-A9DC-27EE6D58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4C1EB-A517-4058-9538-6D753C1B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1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555CEF-0AB0-45B4-AAD8-F9956E0E3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22E435-13D0-496E-B21A-9C4004952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420FD-60DE-4E4B-B1BF-199064F1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FFF7A-9731-4DE6-B13A-8CD7DC8AB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9F6A19-43FC-4C4F-B344-67D82DEF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14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8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0F146-C92D-4009-A372-A221E84C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9963B6-C4D0-45D6-81B1-03A433F08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A04A6-7280-4FBB-9D37-04A842CF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D679AE-5258-48B7-BBC7-3BEEAABA9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F35D4-9ACD-4F04-B245-2737DC13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2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A5B89-A36D-4E1D-A887-2B1E1E2E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27C28-98FA-4ABE-9D88-2442BC90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70C9C5-9267-46DF-9869-FC259051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454C1-FCF4-4E37-8D92-AB6FA02E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0A293-E453-4259-B9AC-ADA94ED4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25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FA6A-D175-4AA0-A22E-0369A7A3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B10D6E-80AD-4868-8099-99C41E94A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5DB26F-4E66-47A8-990C-AADC003A5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CBAD50-5D6B-4C20-A4B2-F48E28E2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E2DC7C-1CF5-48A2-8E9F-B30FE351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1AD210-2DD8-40BD-8CEA-57AD4CE0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4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E8469-4ABC-4EC0-BEA9-03986250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DFC295-898A-444F-A3BD-D98F5C15B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A28A53-F2B7-4C17-B01E-8937413DA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59DE64-C004-40B3-A753-D6222D24F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6F28B6-A965-4757-905D-6F93C8298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511816-2957-4ABB-A2A3-067B29BD5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6370C7-66EB-4167-8329-3E155D0F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ED5265-8672-4F28-BB69-141CEB2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94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BDCDE-812F-4E51-BAF1-8F162553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E8932E-0717-4470-B014-833BF797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1ED344-9A14-437E-B121-BFF7F9B3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CFC8FF-C64B-4F70-8F28-3F47263E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4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72991A-0B77-441B-947E-605CA4AC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3BFF44-77AD-4A23-B176-2E212FF1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5E492-305C-41E9-8824-79DF2C18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4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CA82A-341A-41AA-9514-458DEBC0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18A93-7FB4-4F63-8C80-B0A26B12C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EB1134-3543-4CBD-AACB-223B4B804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6B631-0FBD-4850-8473-318AC790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FC8681-CAA6-4B57-978A-92AC6983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E78E7-6F46-40AC-81A4-90111715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9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80041-674C-46DA-A99A-5819985A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CEA09C-DCA5-49D2-A61A-B78AD6E16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347FE8-3FA8-45BB-8C1D-CCBB49A3B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A14A8-23D4-4FEA-AF3C-D89A0E70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75DC7A-AF2D-4B86-8C44-1B393D24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4CC278-120C-40C2-A1FD-34076F74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3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03E01-3504-4D1F-B770-F28A4BEB3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2A9453-269C-4DA6-BD35-FD327291C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ED0020-EA1D-4F09-ACF0-E24C55F81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9EBDB-2233-433F-AE05-AC2359048EEA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42AEB-721A-4516-B887-CEE1B88AA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6E01E-5EAB-49C5-BE31-9DD88CF8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3ECC-6B50-4FA7-A954-67F9BCAFF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1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tmp"/><Relationship Id="rId5" Type="http://schemas.openxmlformats.org/officeDocument/2006/relationships/image" Target="../media/image36.jpe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tmp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tm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260649"/>
            <a:ext cx="6588224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b="1" dirty="0">
                <a:solidFill>
                  <a:srgbClr val="292929"/>
                </a:solidFill>
                <a:cs typeface="Aharoni" panose="02010803020104030203" pitchFamily="2" charset="-79"/>
              </a:rPr>
              <a:t>муниципальное бюджетное дошкольное образовательное учреждение компенсирующего вида детский сад № 2 «Родничок»</a:t>
            </a:r>
            <a:r>
              <a:rPr lang="ru-RU" sz="1400" dirty="0">
                <a:solidFill>
                  <a:srgbClr val="292929"/>
                </a:solidFill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292929"/>
                </a:solidFill>
                <a:cs typeface="Aharoni" panose="02010803020104030203" pitchFamily="2" charset="-79"/>
              </a:rPr>
            </a:b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3024336" cy="22322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5830416"/>
            <a:ext cx="6948264" cy="69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smtClean="0">
                <a:solidFill>
                  <a:srgbClr val="292929"/>
                </a:solidFill>
                <a:cs typeface="Aharoni" panose="02010803020104030203" pitchFamily="2" charset="-79"/>
              </a:rPr>
              <a:t>Учителя-логопеда: </a:t>
            </a:r>
            <a:r>
              <a:rPr lang="ru-RU" b="1" dirty="0" smtClean="0">
                <a:solidFill>
                  <a:srgbClr val="292929"/>
                </a:solidFill>
                <a:cs typeface="Aharoni" panose="02010803020104030203" pitchFamily="2" charset="-79"/>
              </a:rPr>
              <a:t>Савельева (Пушкарева) </a:t>
            </a:r>
            <a:r>
              <a:rPr lang="ru-RU" b="1" dirty="0">
                <a:solidFill>
                  <a:srgbClr val="292929"/>
                </a:solidFill>
                <a:cs typeface="Aharoni" panose="02010803020104030203" pitchFamily="2" charset="-79"/>
              </a:rPr>
              <a:t>Олеся  Александровна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6FE04CC-E2E3-4210-80C1-264D1EA44718}"/>
              </a:ext>
            </a:extLst>
          </p:cNvPr>
          <p:cNvSpPr/>
          <p:nvPr/>
        </p:nvSpPr>
        <p:spPr>
          <a:xfrm>
            <a:off x="1403648" y="2852936"/>
            <a:ext cx="6588224" cy="2149388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«Организация наставничества </a:t>
            </a:r>
          </a:p>
          <a:p>
            <a:pPr algn="ctr"/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работе </a:t>
            </a:r>
          </a:p>
          <a:p>
            <a:pPr algn="ctr"/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молодыми специалистами»</a:t>
            </a:r>
          </a:p>
        </p:txBody>
      </p:sp>
    </p:spTree>
    <p:extLst>
      <p:ext uri="{BB962C8B-B14F-4D97-AF65-F5344CB8AC3E}">
        <p14:creationId xmlns:p14="http://schemas.microsoft.com/office/powerpoint/2010/main" val="4416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E39CC18-04EA-48CD-B0C4-6785EE905A0A}"/>
              </a:ext>
            </a:extLst>
          </p:cNvPr>
          <p:cNvSpPr/>
          <p:nvPr/>
        </p:nvSpPr>
        <p:spPr>
          <a:xfrm>
            <a:off x="180209" y="1628800"/>
            <a:ext cx="3848931" cy="5112568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20000"/>
                  <a:lumOff val="80000"/>
                  <a:alpha val="53000"/>
                </a:schemeClr>
              </a:gs>
              <a:gs pos="100000">
                <a:srgbClr val="0107FF">
                  <a:alpha val="1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solidFill>
                  <a:schemeClr val="tx1"/>
                </a:solidFill>
              </a:rPr>
              <a:t>Педагог наставник выполняет роль подсказчика, советчика, «энергетика», мотивирует молодых специалистов своим мастерством, готовит к предстоящей аттестации. Молодые специалисты готовы создавать своё портфолио.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22219A5-1D43-4B0A-8640-E84B3D7D6E10}"/>
              </a:ext>
            </a:extLst>
          </p:cNvPr>
          <p:cNvSpPr/>
          <p:nvPr/>
        </p:nvSpPr>
        <p:spPr>
          <a:xfrm>
            <a:off x="180209" y="116632"/>
            <a:ext cx="8783582" cy="1296144"/>
          </a:xfrm>
          <a:prstGeom prst="roundRect">
            <a:avLst/>
          </a:prstGeom>
          <a:gradFill flip="none" rotWithShape="1">
            <a:gsLst>
              <a:gs pos="8300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rgbClr val="00B0F0">
                  <a:alpha val="3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i="1" dirty="0">
                <a:solidFill>
                  <a:schemeClr val="tx1"/>
                </a:solidFill>
              </a:rPr>
              <a:t>Самосовершенствование и саморазвитие молодого педагога, повышение его квалификации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494535" cy="44283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50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E39CC18-04EA-48CD-B0C4-6785EE905A0A}"/>
              </a:ext>
            </a:extLst>
          </p:cNvPr>
          <p:cNvSpPr/>
          <p:nvPr/>
        </p:nvSpPr>
        <p:spPr>
          <a:xfrm>
            <a:off x="180209" y="1628800"/>
            <a:ext cx="3848931" cy="5112568"/>
          </a:xfrm>
          <a:prstGeom prst="roundRect">
            <a:avLst/>
          </a:prstGeom>
          <a:gradFill flip="none" rotWithShape="1">
            <a:gsLst>
              <a:gs pos="69000">
                <a:schemeClr val="accent4">
                  <a:lumMod val="20000"/>
                  <a:lumOff val="80000"/>
                  <a:alpha val="57000"/>
                </a:schemeClr>
              </a:gs>
              <a:gs pos="100000">
                <a:srgbClr val="FFFF00">
                  <a:alpha val="42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u="sng" dirty="0">
                <a:solidFill>
                  <a:schemeClr val="tx1"/>
                </a:solidFill>
              </a:rPr>
              <a:t>Работа включает: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chemeClr val="tx1"/>
                </a:solidFill>
              </a:rPr>
              <a:t>оценку деятельности воспитателя с детьми, родителями, коллегами.;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chemeClr val="tx1"/>
                </a:solidFill>
              </a:rPr>
              <a:t>выявление динамики профессионального роста;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chemeClr val="tx1"/>
                </a:solidFill>
              </a:rPr>
              <a:t>определение перспектив дальнейшей работы с молодым педагогом;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chemeClr val="tx1"/>
                </a:solidFill>
              </a:rPr>
              <a:t>подведение итогов, выводы.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22219A5-1D43-4B0A-8640-E84B3D7D6E10}"/>
              </a:ext>
            </a:extLst>
          </p:cNvPr>
          <p:cNvSpPr/>
          <p:nvPr/>
        </p:nvSpPr>
        <p:spPr>
          <a:xfrm>
            <a:off x="1800040" y="116632"/>
            <a:ext cx="5543919" cy="936104"/>
          </a:xfrm>
          <a:prstGeom prst="roundRect">
            <a:avLst/>
          </a:prstGeom>
          <a:gradFill flip="none" rotWithShape="1">
            <a:gsLst>
              <a:gs pos="69000">
                <a:schemeClr val="accent4">
                  <a:lumMod val="20000"/>
                  <a:lumOff val="80000"/>
                  <a:alpha val="58000"/>
                </a:schemeClr>
              </a:gs>
              <a:gs pos="100000">
                <a:srgbClr val="FF9A05">
                  <a:alpha val="74902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i="1" dirty="0">
                <a:solidFill>
                  <a:schemeClr val="tx1"/>
                </a:solidFill>
              </a:rPr>
              <a:t>Анализ результатов работы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79" y="1664655"/>
            <a:ext cx="2160240" cy="20327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23" y="4107729"/>
            <a:ext cx="2329351" cy="2160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71" y="1664655"/>
            <a:ext cx="2091096" cy="1984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70" y="4138386"/>
            <a:ext cx="2104489" cy="209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5992035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ED79C6A-7125-4D27-A378-0BB222CBC2AD}"/>
              </a:ext>
            </a:extLst>
          </p:cNvPr>
          <p:cNvSpPr/>
          <p:nvPr/>
        </p:nvSpPr>
        <p:spPr>
          <a:xfrm>
            <a:off x="180209" y="116632"/>
            <a:ext cx="8783582" cy="1296144"/>
          </a:xfrm>
          <a:prstGeom prst="roundRect">
            <a:avLst/>
          </a:prstGeom>
          <a:gradFill flip="none" rotWithShape="1">
            <a:gsLst>
              <a:gs pos="8300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rgbClr val="00B0F0">
                  <a:alpha val="3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i="1" dirty="0">
                <a:solidFill>
                  <a:schemeClr val="tx1"/>
                </a:solidFill>
              </a:rPr>
              <a:t>Преимущество наставничества как формы организации помощи молодому специалисту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EF65243-5A3A-4321-B6DE-81259426B016}"/>
              </a:ext>
            </a:extLst>
          </p:cNvPr>
          <p:cNvSpPr/>
          <p:nvPr/>
        </p:nvSpPr>
        <p:spPr>
          <a:xfrm>
            <a:off x="1259631" y="1601924"/>
            <a:ext cx="7704159" cy="1296144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20000"/>
                  <a:lumOff val="80000"/>
                  <a:alpha val="53000"/>
                </a:schemeClr>
              </a:gs>
              <a:gs pos="100000">
                <a:srgbClr val="0107FF">
                  <a:alpha val="1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solidFill>
                  <a:schemeClr val="tx1"/>
                </a:solidFill>
              </a:rPr>
              <a:t>Педагогическое наставничество имеет более широкую направленность, проходит в условиях реальной трудовой деятельности.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991F82-6244-4950-9B6C-DDB9777D9D60}"/>
              </a:ext>
            </a:extLst>
          </p:cNvPr>
          <p:cNvSpPr/>
          <p:nvPr/>
        </p:nvSpPr>
        <p:spPr>
          <a:xfrm>
            <a:off x="1273699" y="3216858"/>
            <a:ext cx="7704159" cy="1296144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20000"/>
                  <a:lumOff val="80000"/>
                  <a:alpha val="53000"/>
                </a:schemeClr>
              </a:gs>
              <a:gs pos="100000">
                <a:srgbClr val="00B050">
                  <a:alpha val="5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solidFill>
                  <a:schemeClr val="tx1"/>
                </a:solidFill>
              </a:rPr>
              <a:t>Осуществляется тесный межличностный и эмоциональный контакт наставника и молодого специалиста.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7368135-D038-46C9-9E34-0B89FC1AF275}"/>
              </a:ext>
            </a:extLst>
          </p:cNvPr>
          <p:cNvSpPr/>
          <p:nvPr/>
        </p:nvSpPr>
        <p:spPr>
          <a:xfrm>
            <a:off x="1273699" y="4831792"/>
            <a:ext cx="7690091" cy="1296144"/>
          </a:xfrm>
          <a:prstGeom prst="roundRect">
            <a:avLst/>
          </a:prstGeom>
          <a:gradFill flip="none" rotWithShape="1">
            <a:gsLst>
              <a:gs pos="100000">
                <a:srgbClr val="FF85D6">
                  <a:alpha val="45000"/>
                </a:srgbClr>
              </a:gs>
              <a:gs pos="76000">
                <a:schemeClr val="accent4">
                  <a:lumMod val="20000"/>
                  <a:lumOff val="80000"/>
                  <a:alpha val="71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Анализ сильных и слабых профессиональных позиций конкретного специалиста и более строгий контроль за его практической деятельностью.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2637491-E1BA-4CA5-9B34-7996756286EE}"/>
              </a:ext>
            </a:extLst>
          </p:cNvPr>
          <p:cNvSpPr/>
          <p:nvPr/>
        </p:nvSpPr>
        <p:spPr>
          <a:xfrm>
            <a:off x="230484" y="1675168"/>
            <a:ext cx="1148078" cy="1149656"/>
          </a:xfrm>
          <a:prstGeom prst="ellipse">
            <a:avLst/>
          </a:prstGeom>
          <a:gradFill>
            <a:gsLst>
              <a:gs pos="100000">
                <a:srgbClr val="0107FF">
                  <a:alpha val="13000"/>
                </a:srgbClr>
              </a:gs>
              <a:gs pos="76000">
                <a:schemeClr val="bg1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Аудитория">
            <a:extLst>
              <a:ext uri="{FF2B5EF4-FFF2-40B4-BE49-F238E27FC236}">
                <a16:creationId xmlns:a16="http://schemas.microsoft.com/office/drawing/2014/main" id="{FEB9DC7B-3B88-4EB9-81C3-027768447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9299" y="1792796"/>
            <a:ext cx="914400" cy="9144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74D6C724-B740-4454-8915-5F1C4017C9B1}"/>
              </a:ext>
            </a:extLst>
          </p:cNvPr>
          <p:cNvSpPr/>
          <p:nvPr/>
        </p:nvSpPr>
        <p:spPr>
          <a:xfrm>
            <a:off x="230484" y="3290102"/>
            <a:ext cx="1148078" cy="1149656"/>
          </a:xfrm>
          <a:prstGeom prst="ellipse">
            <a:avLst/>
          </a:prstGeom>
          <a:gradFill>
            <a:gsLst>
              <a:gs pos="100000">
                <a:srgbClr val="13A907">
                  <a:alpha val="47000"/>
                </a:srgbClr>
              </a:gs>
              <a:gs pos="76000">
                <a:schemeClr val="bg1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Шестеренки">
            <a:extLst>
              <a:ext uri="{FF2B5EF4-FFF2-40B4-BE49-F238E27FC236}">
                <a16:creationId xmlns:a16="http://schemas.microsoft.com/office/drawing/2014/main" id="{C16CC9B2-A0A7-4087-9EB4-ED63B77D8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1360" y="3393961"/>
            <a:ext cx="914400" cy="9144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DF00896A-5A39-457F-9CC3-3B2AC6153169}"/>
              </a:ext>
            </a:extLst>
          </p:cNvPr>
          <p:cNvSpPr/>
          <p:nvPr/>
        </p:nvSpPr>
        <p:spPr>
          <a:xfrm>
            <a:off x="230484" y="4852360"/>
            <a:ext cx="1148078" cy="1149656"/>
          </a:xfrm>
          <a:prstGeom prst="ellipse">
            <a:avLst/>
          </a:prstGeom>
          <a:gradFill>
            <a:gsLst>
              <a:gs pos="100000">
                <a:srgbClr val="FF2F2F">
                  <a:alpha val="54000"/>
                </a:srgbClr>
              </a:gs>
              <a:gs pos="76000">
                <a:schemeClr val="bg1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Лупа">
            <a:extLst>
              <a:ext uri="{FF2B5EF4-FFF2-40B4-BE49-F238E27FC236}">
                <a16:creationId xmlns:a16="http://schemas.microsoft.com/office/drawing/2014/main" id="{CB23C49C-9BF8-431F-A105-CB2464F09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293" y="49368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ED79C6A-7125-4D27-A378-0BB222CBC2AD}"/>
              </a:ext>
            </a:extLst>
          </p:cNvPr>
          <p:cNvSpPr/>
          <p:nvPr/>
        </p:nvSpPr>
        <p:spPr>
          <a:xfrm>
            <a:off x="180209" y="116632"/>
            <a:ext cx="8783582" cy="1296144"/>
          </a:xfrm>
          <a:prstGeom prst="roundRect">
            <a:avLst/>
          </a:prstGeom>
          <a:gradFill flip="none" rotWithShape="1">
            <a:gsLst>
              <a:gs pos="8300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rgbClr val="00B0F0">
                  <a:alpha val="3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i="1" dirty="0">
                <a:solidFill>
                  <a:schemeClr val="tx1"/>
                </a:solidFill>
              </a:rPr>
              <a:t>Предполагаемые результаты деятельности по наставничеству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EF65243-5A3A-4321-B6DE-81259426B016}"/>
              </a:ext>
            </a:extLst>
          </p:cNvPr>
          <p:cNvSpPr/>
          <p:nvPr/>
        </p:nvSpPr>
        <p:spPr>
          <a:xfrm>
            <a:off x="180209" y="1628800"/>
            <a:ext cx="3848931" cy="1512168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20000"/>
                  <a:lumOff val="80000"/>
                  <a:alpha val="53000"/>
                </a:schemeClr>
              </a:gs>
              <a:gs pos="100000">
                <a:srgbClr val="0107FF">
                  <a:alpha val="1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solidFill>
                  <a:schemeClr val="tx1"/>
                </a:solidFill>
              </a:rPr>
              <a:t>Познание молодым специалистом себя и его ориентация на ценности саморазвития.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991F82-6244-4950-9B6C-DDB9777D9D60}"/>
              </a:ext>
            </a:extLst>
          </p:cNvPr>
          <p:cNvSpPr/>
          <p:nvPr/>
        </p:nvSpPr>
        <p:spPr>
          <a:xfrm>
            <a:off x="180209" y="3323460"/>
            <a:ext cx="3848931" cy="1512168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20000"/>
                  <a:lumOff val="80000"/>
                  <a:alpha val="53000"/>
                </a:schemeClr>
              </a:gs>
              <a:gs pos="100000">
                <a:srgbClr val="00B050">
                  <a:alpha val="5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solidFill>
                  <a:schemeClr val="tx1"/>
                </a:solidFill>
              </a:rPr>
              <a:t>Качественное изменение отношений к молодому специалисту в коллективе.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7368135-D038-46C9-9E34-0B89FC1AF275}"/>
              </a:ext>
            </a:extLst>
          </p:cNvPr>
          <p:cNvSpPr/>
          <p:nvPr/>
        </p:nvSpPr>
        <p:spPr>
          <a:xfrm>
            <a:off x="174242" y="5018120"/>
            <a:ext cx="3848931" cy="1512168"/>
          </a:xfrm>
          <a:prstGeom prst="roundRect">
            <a:avLst/>
          </a:prstGeom>
          <a:gradFill flip="none" rotWithShape="1">
            <a:gsLst>
              <a:gs pos="100000">
                <a:srgbClr val="FF85D6">
                  <a:alpha val="45000"/>
                </a:srgbClr>
              </a:gs>
              <a:gs pos="76000">
                <a:schemeClr val="accent4">
                  <a:lumMod val="20000"/>
                  <a:lumOff val="80000"/>
                  <a:alpha val="71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Рост профессиональной и методической компетенции и повышение уровня готовности к профессиональной деятельности.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B3E5ACA-C7B5-44B8-848D-B22BE385E71D}"/>
              </a:ext>
            </a:extLst>
          </p:cNvPr>
          <p:cNvSpPr/>
          <p:nvPr/>
        </p:nvSpPr>
        <p:spPr>
          <a:xfrm>
            <a:off x="4283968" y="1502232"/>
            <a:ext cx="4679823" cy="1821228"/>
          </a:xfrm>
          <a:prstGeom prst="roundRect">
            <a:avLst/>
          </a:prstGeom>
          <a:gradFill flip="none" rotWithShape="1">
            <a:gsLst>
              <a:gs pos="100000">
                <a:srgbClr val="FF2F2F">
                  <a:alpha val="44706"/>
                </a:srgbClr>
              </a:gs>
              <a:gs pos="76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Работа по наставничеству ДОУ регламентируется положением «О наставничестве», Приказом заведующего о назначении наставника, утвержденным планом работы с молодыми специалистами 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2637491-E1BA-4CA5-9B34-7996756286EE}"/>
              </a:ext>
            </a:extLst>
          </p:cNvPr>
          <p:cNvSpPr/>
          <p:nvPr/>
        </p:nvSpPr>
        <p:spPr>
          <a:xfrm>
            <a:off x="3655030" y="2606717"/>
            <a:ext cx="1031239" cy="1038307"/>
          </a:xfrm>
          <a:prstGeom prst="ellipse">
            <a:avLst/>
          </a:prstGeom>
          <a:gradFill>
            <a:gsLst>
              <a:gs pos="100000">
                <a:srgbClr val="13A907">
                  <a:alpha val="51000"/>
                </a:srgbClr>
              </a:gs>
              <a:gs pos="76000">
                <a:schemeClr val="bg1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Группа женщин">
            <a:extLst>
              <a:ext uri="{FF2B5EF4-FFF2-40B4-BE49-F238E27FC236}">
                <a16:creationId xmlns:a16="http://schemas.microsoft.com/office/drawing/2014/main" id="{82C2AC77-85B1-4B4E-9186-26ED59CB9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3449" y="2668670"/>
            <a:ext cx="914400" cy="914400"/>
          </a:xfrm>
          <a:prstGeom prst="rect">
            <a:avLst/>
          </a:prstGeom>
        </p:spPr>
      </p:pic>
      <p:pic>
        <p:nvPicPr>
          <p:cNvPr id="1026" name="Picture 2" descr="C:\Users\Специалисты\Desktop\Приказ о наставничестве титу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10478"/>
            <a:ext cx="1958391" cy="27198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10478"/>
            <a:ext cx="1962377" cy="27564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743622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09099-3D2A-46D0-838A-2FD8F9C61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4664"/>
            <a:ext cx="2857899" cy="40105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296A41C8-B213-4ECC-8A62-4CBC72489B0F}"/>
              </a:ext>
            </a:extLst>
          </p:cNvPr>
          <p:cNvSpPr/>
          <p:nvPr/>
        </p:nvSpPr>
        <p:spPr>
          <a:xfrm>
            <a:off x="251520" y="1700808"/>
            <a:ext cx="4730512" cy="4190605"/>
          </a:xfrm>
          <a:prstGeom prst="wedgeRoundRectCallout">
            <a:avLst>
              <a:gd name="adj1" fmla="val 62062"/>
              <a:gd name="adj2" fmla="val 2724"/>
              <a:gd name="adj3" fmla="val 16667"/>
            </a:avLst>
          </a:prstGeom>
          <a:gradFill>
            <a:gsLst>
              <a:gs pos="57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DF9FF">
                  <a:alpha val="74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i="1" dirty="0">
                <a:solidFill>
                  <a:schemeClr val="tx1"/>
                </a:solidFill>
              </a:rPr>
              <a:t>«Со мной работали десятки молодых педагогов. Я убедился, что как бы человек успешно не закончил педагогический вуз, как бы он не был талантлив, а если не будет учиться на опыте, никогда не будет хорошим педагогом, я сам учился у более «старых» педагогов…»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9660638-EEB0-45B0-B28F-07EDE1FDF360}"/>
              </a:ext>
            </a:extLst>
          </p:cNvPr>
          <p:cNvSpPr/>
          <p:nvPr/>
        </p:nvSpPr>
        <p:spPr>
          <a:xfrm>
            <a:off x="5557532" y="4653136"/>
            <a:ext cx="3191089" cy="736865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20000"/>
                  <a:lumOff val="80000"/>
                  <a:alpha val="53000"/>
                </a:schemeClr>
              </a:gs>
              <a:gs pos="100000">
                <a:srgbClr val="0107FF">
                  <a:alpha val="19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solidFill>
                  <a:schemeClr val="tx1"/>
                </a:solidFill>
              </a:rPr>
              <a:t>А. С. Макаренко</a:t>
            </a:r>
          </a:p>
        </p:txBody>
      </p:sp>
    </p:spTree>
    <p:extLst>
      <p:ext uri="{BB962C8B-B14F-4D97-AF65-F5344CB8AC3E}">
        <p14:creationId xmlns:p14="http://schemas.microsoft.com/office/powerpoint/2010/main" val="39173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29545BF-CCF5-4EF9-AA68-49B1B08CA2E7}"/>
              </a:ext>
            </a:extLst>
          </p:cNvPr>
          <p:cNvSpPr/>
          <p:nvPr/>
        </p:nvSpPr>
        <p:spPr>
          <a:xfrm>
            <a:off x="431540" y="2438890"/>
            <a:ext cx="8280920" cy="1980220"/>
          </a:xfrm>
          <a:prstGeom prst="roundRect">
            <a:avLst/>
          </a:prstGeom>
          <a:gradFill flip="none" rotWithShape="1">
            <a:gsLst>
              <a:gs pos="100000">
                <a:srgbClr val="FF2F2F">
                  <a:alpha val="44706"/>
                </a:srgbClr>
              </a:gs>
              <a:gs pos="76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740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26483-8613-41DC-A135-6DC1BFB0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62" y="188640"/>
            <a:ext cx="8903238" cy="2304256"/>
          </a:xfrm>
        </p:spPr>
        <p:txBody>
          <a:bodyPr>
            <a:noAutofit/>
          </a:bodyPr>
          <a:lstStyle/>
          <a:p>
            <a:pPr marL="4572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3A517CD-1DE1-4F55-BB92-0E541B613E5C}"/>
              </a:ext>
            </a:extLst>
          </p:cNvPr>
          <p:cNvSpPr/>
          <p:nvPr/>
        </p:nvSpPr>
        <p:spPr>
          <a:xfrm>
            <a:off x="174133" y="0"/>
            <a:ext cx="3965819" cy="1988840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107FF">
                  <a:alpha val="29804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1430"/>
                <a:solidFill>
                  <a:srgbClr val="FF0000"/>
                </a:solidFill>
              </a:rPr>
              <a:t>Встреча с победителями конкурса «Лучшие практики наставничества»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CCC67A28-5C0D-4CD7-8C45-8C2BA4686828}"/>
              </a:ext>
            </a:extLst>
          </p:cNvPr>
          <p:cNvSpPr/>
          <p:nvPr/>
        </p:nvSpPr>
        <p:spPr>
          <a:xfrm>
            <a:off x="4239355" y="188640"/>
            <a:ext cx="4730512" cy="6480720"/>
          </a:xfrm>
          <a:prstGeom prst="wedgeRoundRectCallout">
            <a:avLst>
              <a:gd name="adj1" fmla="val -70868"/>
              <a:gd name="adj2" fmla="val 22260"/>
              <a:gd name="adj3" fmla="val 16667"/>
            </a:avLst>
          </a:prstGeom>
          <a:gradFill>
            <a:gsLst>
              <a:gs pos="57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i="1" dirty="0">
                <a:solidFill>
                  <a:schemeClr val="tx1"/>
                </a:solidFill>
              </a:rPr>
              <a:t>«Без любви к профессии невозможно добиваться никаких результатов. Их просто не будет. Или они будут просто посредственными. Но она предполагает желание передавать свои знания тем людям, которые в состоянии, которые достойны того, чтобы, будучи в своей профессии развивать ее дальше. Как же можно любить свое дело и не попробовать до своего уровня  поднять людей, которые, по вашему мнению, способны к этому. И не создавать в этой связи  базу, чтобы они сделали шаг в будущее  профессии.</a:t>
            </a:r>
          </a:p>
          <a:p>
            <a:r>
              <a:rPr lang="ru-RU" sz="1700" b="1" i="1" dirty="0">
                <a:solidFill>
                  <a:schemeClr val="tx1"/>
                </a:solidFill>
              </a:rPr>
              <a:t>    Проблема профессионального становления личности приобретает все большую значимость. А в наше время, в связи с развитием непрерывного образования и внедрения новых образовательных стандартов в области «Педагог дошкольного образования, наставничество становится особенно актуальным.»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50DB4AB-52BD-4282-902A-7873B5163B47}"/>
              </a:ext>
            </a:extLst>
          </p:cNvPr>
          <p:cNvSpPr/>
          <p:nvPr/>
        </p:nvSpPr>
        <p:spPr>
          <a:xfrm>
            <a:off x="141359" y="5733256"/>
            <a:ext cx="3422530" cy="950172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107FF">
                  <a:alpha val="29804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 w="11430"/>
                <a:solidFill>
                  <a:schemeClr val="tx1"/>
                </a:solidFill>
              </a:rPr>
              <a:t>В. В. Путин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B7BA94-E816-4080-8114-5373B59F6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6" y="2165449"/>
            <a:ext cx="2227429" cy="3391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1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26483-8613-41DC-A135-6DC1BFB0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62" y="188640"/>
            <a:ext cx="8903238" cy="2304256"/>
          </a:xfrm>
        </p:spPr>
        <p:txBody>
          <a:bodyPr>
            <a:noAutofit/>
          </a:bodyPr>
          <a:lstStyle/>
          <a:p>
            <a:pPr marL="4572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3A517CD-1DE1-4F55-BB92-0E541B613E5C}"/>
              </a:ext>
            </a:extLst>
          </p:cNvPr>
          <p:cNvSpPr/>
          <p:nvPr/>
        </p:nvSpPr>
        <p:spPr>
          <a:xfrm>
            <a:off x="107504" y="440096"/>
            <a:ext cx="3744416" cy="6085248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Наставничество –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одна из форм передачи педагогического опыта, в ходе которого начинающий педагог практически осваивает персональные приемы и навыки педагогической деятельности под непосредственном руководством педагога-наставника. 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3D7662-2B91-4F9A-93A8-C7D06B00C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27" y="3818181"/>
            <a:ext cx="1670855" cy="20699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BBCBDB-6A93-40A5-A37B-978C5F7B4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51" y="980727"/>
            <a:ext cx="1776530" cy="21219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24CEE5-C434-4366-870E-37A9FF1C3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70" y="3861048"/>
            <a:ext cx="1868527" cy="20270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7A5B4CA-4DC7-4A41-8DCE-BA75F99FCE48}"/>
              </a:ext>
            </a:extLst>
          </p:cNvPr>
          <p:cNvSpPr/>
          <p:nvPr/>
        </p:nvSpPr>
        <p:spPr>
          <a:xfrm>
            <a:off x="6861451" y="5765864"/>
            <a:ext cx="1719808" cy="684648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Алабина Т. В.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CCDCA49-36E2-4C78-B27F-908A7C9F434B}"/>
              </a:ext>
            </a:extLst>
          </p:cNvPr>
          <p:cNvSpPr/>
          <p:nvPr/>
        </p:nvSpPr>
        <p:spPr>
          <a:xfrm>
            <a:off x="6942650" y="3011842"/>
            <a:ext cx="1719808" cy="684648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Волкова Г. В.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47BB601-6868-4E0D-A0B2-C97B8C94E107}"/>
              </a:ext>
            </a:extLst>
          </p:cNvPr>
          <p:cNvSpPr/>
          <p:nvPr/>
        </p:nvSpPr>
        <p:spPr>
          <a:xfrm>
            <a:off x="4276365" y="5790126"/>
            <a:ext cx="2088230" cy="684648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Пушкарева О. А.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00" y="980728"/>
            <a:ext cx="1662361" cy="2121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Прямоугольник: скругленные углы 16">
            <a:extLst>
              <a:ext uri="{FF2B5EF4-FFF2-40B4-BE49-F238E27FC236}">
                <a16:creationId xmlns:a16="http://schemas.microsoft.com/office/drawing/2014/main" id="{DCCDCA49-36E2-4C78-B27F-908A7C9F434B}"/>
              </a:ext>
            </a:extLst>
          </p:cNvPr>
          <p:cNvSpPr/>
          <p:nvPr/>
        </p:nvSpPr>
        <p:spPr>
          <a:xfrm>
            <a:off x="4365097" y="3011842"/>
            <a:ext cx="2073672" cy="684648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Карманова Е. И.</a:t>
            </a:r>
          </a:p>
        </p:txBody>
      </p:sp>
      <p:sp>
        <p:nvSpPr>
          <p:cNvPr id="13" name="Прямоугольник: скругленные углы 4">
            <a:extLst>
              <a:ext uri="{FF2B5EF4-FFF2-40B4-BE49-F238E27FC236}">
                <a16:creationId xmlns:a16="http://schemas.microsoft.com/office/drawing/2014/main" id="{E3A517CD-1DE1-4F55-BB92-0E541B613E5C}"/>
              </a:ext>
            </a:extLst>
          </p:cNvPr>
          <p:cNvSpPr/>
          <p:nvPr/>
        </p:nvSpPr>
        <p:spPr>
          <a:xfrm>
            <a:off x="4467671" y="116632"/>
            <a:ext cx="4194788" cy="576064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Наставники</a:t>
            </a:r>
          </a:p>
        </p:txBody>
      </p:sp>
    </p:spTree>
    <p:extLst>
      <p:ext uri="{BB962C8B-B14F-4D97-AF65-F5344CB8AC3E}">
        <p14:creationId xmlns:p14="http://schemas.microsoft.com/office/powerpoint/2010/main" val="28119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385CB531-9DA9-4F0C-9A50-FB79604368F5}"/>
              </a:ext>
            </a:extLst>
          </p:cNvPr>
          <p:cNvSpPr/>
          <p:nvPr/>
        </p:nvSpPr>
        <p:spPr>
          <a:xfrm>
            <a:off x="6211194" y="4848254"/>
            <a:ext cx="2201905" cy="2027080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6B3A3D9-6219-47C0-9DBC-977829086700}"/>
              </a:ext>
            </a:extLst>
          </p:cNvPr>
          <p:cNvSpPr/>
          <p:nvPr/>
        </p:nvSpPr>
        <p:spPr>
          <a:xfrm>
            <a:off x="6137474" y="2874967"/>
            <a:ext cx="2227877" cy="2215840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2662B63-1BD7-495F-A989-B034BFA29666}"/>
              </a:ext>
            </a:extLst>
          </p:cNvPr>
          <p:cNvSpPr/>
          <p:nvPr/>
        </p:nvSpPr>
        <p:spPr>
          <a:xfrm>
            <a:off x="4953604" y="1404365"/>
            <a:ext cx="2063470" cy="2102725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3ABACA1-3337-49DA-AE49-DAE92B43EE91}"/>
              </a:ext>
            </a:extLst>
          </p:cNvPr>
          <p:cNvSpPr/>
          <p:nvPr/>
        </p:nvSpPr>
        <p:spPr>
          <a:xfrm>
            <a:off x="1951491" y="1459307"/>
            <a:ext cx="2077935" cy="2102726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DA7A5E5-15CC-49AF-9F3C-3FCEC9C0B219}"/>
              </a:ext>
            </a:extLst>
          </p:cNvPr>
          <p:cNvSpPr/>
          <p:nvPr/>
        </p:nvSpPr>
        <p:spPr>
          <a:xfrm>
            <a:off x="862956" y="4848254"/>
            <a:ext cx="2058780" cy="2027080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2B6A70D-1DA1-4D98-BF0D-DA53C0F472F5}"/>
              </a:ext>
            </a:extLst>
          </p:cNvPr>
          <p:cNvSpPr/>
          <p:nvPr/>
        </p:nvSpPr>
        <p:spPr>
          <a:xfrm>
            <a:off x="767698" y="2958350"/>
            <a:ext cx="2154038" cy="2134710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17507" y="4077072"/>
            <a:ext cx="47525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98161" y="6074020"/>
            <a:ext cx="341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Молодой специалист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AA0953D-C8DE-49F7-9F1C-E6F6C34C7CFA}"/>
              </a:ext>
            </a:extLst>
          </p:cNvPr>
          <p:cNvSpPr/>
          <p:nvPr/>
        </p:nvSpPr>
        <p:spPr>
          <a:xfrm>
            <a:off x="161908" y="102605"/>
            <a:ext cx="8651702" cy="1152710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Трудности, которые испытывают молодые специалисты: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2" y="3275824"/>
            <a:ext cx="2077935" cy="17018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3C996B-FFE8-49C1-9135-64369E32A4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02" y="1663963"/>
            <a:ext cx="2868457" cy="1613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67" y="1654652"/>
            <a:ext cx="1742863" cy="15701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77D16B-6924-4BB5-8584-DEC4A913C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25" y="3144095"/>
            <a:ext cx="2978973" cy="16764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141FF4-CA95-4C70-BF2F-DC44AC3B10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57" y="5217244"/>
            <a:ext cx="1914584" cy="12261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4A407B-EF42-44AD-9EDA-4A03513954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8DC"/>
              </a:clrFrom>
              <a:clrTo>
                <a:srgbClr val="FFF8DC">
                  <a:alpha val="0"/>
                </a:srgbClr>
              </a:clrTo>
            </a:clrChange>
          </a:blip>
          <a:stretch>
            <a:fillRect/>
          </a:stretch>
        </p:blipFill>
        <p:spPr>
          <a:xfrm rot="2348002">
            <a:off x="1017906" y="4949824"/>
            <a:ext cx="1877877" cy="1877877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E21536F9-FC37-4851-9192-C74871FEC513}"/>
              </a:ext>
            </a:extLst>
          </p:cNvPr>
          <p:cNvSpPr/>
          <p:nvPr/>
        </p:nvSpPr>
        <p:spPr>
          <a:xfrm>
            <a:off x="3249873" y="3077479"/>
            <a:ext cx="2509610" cy="3003423"/>
          </a:xfrm>
          <a:prstGeom prst="ellipse">
            <a:avLst/>
          </a:prstGeom>
          <a:gradFill>
            <a:gsLst>
              <a:gs pos="63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13A907">
                  <a:alpha val="50000"/>
                </a:srgb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20" y="3426520"/>
            <a:ext cx="1877876" cy="24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0A062-0601-4ADF-B83A-F4D4A4A0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1700808"/>
            <a:ext cx="7982272" cy="4968552"/>
          </a:xfrm>
        </p:spPr>
        <p:txBody>
          <a:bodyPr>
            <a:normAutofit/>
          </a:bodyPr>
          <a:lstStyle/>
          <a:p>
            <a:r>
              <a:rPr lang="ru-RU" sz="2200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4C9509-7821-48E7-81FC-E7B5690A57D2}"/>
              </a:ext>
            </a:extLst>
          </p:cNvPr>
          <p:cNvSpPr/>
          <p:nvPr/>
        </p:nvSpPr>
        <p:spPr>
          <a:xfrm>
            <a:off x="179512" y="171055"/>
            <a:ext cx="8784976" cy="2033809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u="sng" dirty="0">
                <a:solidFill>
                  <a:srgbClr val="FF0000"/>
                </a:solidFill>
              </a:rPr>
              <a:t>Цель наставничества в ДО</a:t>
            </a:r>
            <a:r>
              <a:rPr lang="ru-RU" sz="2800" b="1" i="1" dirty="0">
                <a:solidFill>
                  <a:srgbClr val="FF0000"/>
                </a:solidFill>
              </a:rPr>
              <a:t>У: </a:t>
            </a:r>
            <a:r>
              <a:rPr lang="ru-RU" sz="2400" dirty="0"/>
              <a:t>-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оказание методической помощи и поддержки молодым специалистам в процессе профессионального становления со стороны опытных коллег, а также формирование кадрового ядра.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202BD1C-E7AF-4A34-A6DC-AC7C1FBAD245}"/>
              </a:ext>
            </a:extLst>
          </p:cNvPr>
          <p:cNvSpPr/>
          <p:nvPr/>
        </p:nvSpPr>
        <p:spPr>
          <a:xfrm>
            <a:off x="183562" y="2526484"/>
            <a:ext cx="8784976" cy="1529753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107FF">
                  <a:alpha val="21000"/>
                </a:srgb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u="sng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Задача руководителя ДОУ: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i="1" u="sng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ru-RU" sz="2400" dirty="0">
                <a:solidFill>
                  <a:schemeClr val="tx1"/>
                </a:solidFill>
              </a:rPr>
              <a:t>помочь молодым специалистам адаптироваться в новом коллективе, сделать так чтобы они не разочаровались на выбранном пути.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E8BA42F-116A-4154-810B-D72E610263B8}"/>
              </a:ext>
            </a:extLst>
          </p:cNvPr>
          <p:cNvSpPr/>
          <p:nvPr/>
        </p:nvSpPr>
        <p:spPr>
          <a:xfrm>
            <a:off x="179512" y="4377857"/>
            <a:ext cx="8784976" cy="2205071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02060">
                  <a:alpha val="53000"/>
                </a:srgb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u="sng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Задача педагога-наставника:</a:t>
            </a:r>
            <a:br>
              <a:rPr lang="ru-RU" sz="2800" b="1" i="1" u="sng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ru-RU" sz="2400" dirty="0">
                <a:solidFill>
                  <a:schemeClr val="tx1"/>
                </a:solidFill>
              </a:rPr>
              <a:t>помочь и поддержать молодого специалиста , чтобы у молодого специалиста не появились сомнения в собственной несостоятельности, как в профессиональной, так и в личной сфере.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E699891-2797-49BA-9F39-C8A8D0902A7A}"/>
              </a:ext>
            </a:extLst>
          </p:cNvPr>
          <p:cNvSpPr/>
          <p:nvPr/>
        </p:nvSpPr>
        <p:spPr>
          <a:xfrm>
            <a:off x="175462" y="2053283"/>
            <a:ext cx="524712" cy="532848"/>
          </a:xfrm>
          <a:prstGeom prst="ellipse">
            <a:avLst/>
          </a:prstGeom>
          <a:gradFill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7FD6613-0B6E-450A-A58D-5A0604EF1445}"/>
              </a:ext>
            </a:extLst>
          </p:cNvPr>
          <p:cNvSpPr/>
          <p:nvPr/>
        </p:nvSpPr>
        <p:spPr>
          <a:xfrm>
            <a:off x="8435726" y="2053283"/>
            <a:ext cx="524712" cy="532848"/>
          </a:xfrm>
          <a:prstGeom prst="ellipse">
            <a:avLst/>
          </a:prstGeom>
          <a:gradFill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A12B97E-3828-4FBF-8224-293F0F020B00}"/>
              </a:ext>
            </a:extLst>
          </p:cNvPr>
          <p:cNvSpPr/>
          <p:nvPr/>
        </p:nvSpPr>
        <p:spPr>
          <a:xfrm>
            <a:off x="175462" y="3957946"/>
            <a:ext cx="524712" cy="532848"/>
          </a:xfrm>
          <a:prstGeom prst="ellipse">
            <a:avLst/>
          </a:prstGeom>
          <a:gradFill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6E9C717-EF0D-46FB-BAB7-39B8C8F2C29D}"/>
              </a:ext>
            </a:extLst>
          </p:cNvPr>
          <p:cNvSpPr/>
          <p:nvPr/>
        </p:nvSpPr>
        <p:spPr>
          <a:xfrm>
            <a:off x="8435726" y="3955166"/>
            <a:ext cx="524712" cy="532848"/>
          </a:xfrm>
          <a:prstGeom prst="ellipse">
            <a:avLst/>
          </a:prstGeom>
          <a:gradFill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325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E65280A-9224-42EF-A40D-7641954353C2}"/>
              </a:ext>
            </a:extLst>
          </p:cNvPr>
          <p:cNvSpPr/>
          <p:nvPr/>
        </p:nvSpPr>
        <p:spPr>
          <a:xfrm>
            <a:off x="539552" y="1225922"/>
            <a:ext cx="2898297" cy="2270142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8210873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u="sng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3100" b="1" i="1" u="sng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ru-RU" sz="3100" b="1" i="1" u="sng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5" y="1304777"/>
            <a:ext cx="2356029" cy="2024317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3925397" y="1051213"/>
            <a:ext cx="3990680" cy="4836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04134" y="1654019"/>
            <a:ext cx="3600400" cy="10243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32742" y="2797130"/>
            <a:ext cx="3095837" cy="531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048725" y="1090755"/>
            <a:ext cx="386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Администрация ДОУ</a:t>
            </a:r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4264962" y="167929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Опыт ДОУ, достижения и традиции, нормативные документы.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3774" y="2839066"/>
            <a:ext cx="307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Старший воспитатель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351968" y="3646122"/>
            <a:ext cx="2304256" cy="11331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982408" y="4970922"/>
            <a:ext cx="2304256" cy="17495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Молодые </a:t>
            </a:r>
          </a:p>
        </p:txBody>
      </p:sp>
      <p:sp>
        <p:nvSpPr>
          <p:cNvPr id="32" name="Овал 31"/>
          <p:cNvSpPr/>
          <p:nvPr/>
        </p:nvSpPr>
        <p:spPr>
          <a:xfrm>
            <a:off x="6668301" y="3637351"/>
            <a:ext cx="2304256" cy="1141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3282244" y="3995634"/>
            <a:ext cx="244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Наставники</a:t>
            </a:r>
          </a:p>
        </p:txBody>
      </p:sp>
      <p:sp>
        <p:nvSpPr>
          <p:cNvPr id="41" name="TextBox 40"/>
          <p:cNvSpPr txBox="1"/>
          <p:nvPr/>
        </p:nvSpPr>
        <p:spPr>
          <a:xfrm rot="10800000" flipV="1">
            <a:off x="5112552" y="5522553"/>
            <a:ext cx="2053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Молодые специалисты</a:t>
            </a:r>
          </a:p>
        </p:txBody>
      </p:sp>
      <p:sp>
        <p:nvSpPr>
          <p:cNvPr id="43" name="TextBox 42"/>
          <p:cNvSpPr txBox="1"/>
          <p:nvPr/>
        </p:nvSpPr>
        <p:spPr>
          <a:xfrm rot="10800000" flipV="1">
            <a:off x="6699954" y="386199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Психологическая поддержка</a:t>
            </a:r>
          </a:p>
        </p:txBody>
      </p:sp>
      <p:cxnSp>
        <p:nvCxnSpPr>
          <p:cNvPr id="51" name="Прямая со стрелкой 50"/>
          <p:cNvCxnSpPr>
            <a:cxnSpLocks/>
            <a:endCxn id="32" idx="0"/>
          </p:cNvCxnSpPr>
          <p:nvPr/>
        </p:nvCxnSpPr>
        <p:spPr>
          <a:xfrm>
            <a:off x="7528579" y="3175983"/>
            <a:ext cx="291850" cy="4613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cxnSpLocks/>
            <a:stCxn id="30" idx="4"/>
            <a:endCxn id="31" idx="2"/>
          </p:cNvCxnSpPr>
          <p:nvPr/>
        </p:nvCxnSpPr>
        <p:spPr>
          <a:xfrm>
            <a:off x="4504096" y="4779277"/>
            <a:ext cx="478312" cy="10664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cxnSpLocks/>
          </p:cNvCxnSpPr>
          <p:nvPr/>
        </p:nvCxnSpPr>
        <p:spPr>
          <a:xfrm flipH="1">
            <a:off x="4140892" y="3208577"/>
            <a:ext cx="309572" cy="4638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cxnSpLocks/>
            <a:stCxn id="32" idx="4"/>
            <a:endCxn id="31" idx="6"/>
          </p:cNvCxnSpPr>
          <p:nvPr/>
        </p:nvCxnSpPr>
        <p:spPr>
          <a:xfrm flipH="1">
            <a:off x="7286664" y="4779277"/>
            <a:ext cx="533765" cy="10664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58" y="3363305"/>
            <a:ext cx="1316158" cy="1616571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69D6EDF-C6CB-4D9C-B654-A68A279EFB37}"/>
              </a:ext>
            </a:extLst>
          </p:cNvPr>
          <p:cNvSpPr/>
          <p:nvPr/>
        </p:nvSpPr>
        <p:spPr>
          <a:xfrm>
            <a:off x="692522" y="228867"/>
            <a:ext cx="7841879" cy="681691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СИСТЕМА НАСТАВНИЧЕСТВА в ДОУ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: скругленные углы 33">
            <a:extLst>
              <a:ext uri="{FF2B5EF4-FFF2-40B4-BE49-F238E27FC236}">
                <a16:creationId xmlns:a16="http://schemas.microsoft.com/office/drawing/2014/main" id="{8E65280A-9224-42EF-A40D-7641954353C2}"/>
              </a:ext>
            </a:extLst>
          </p:cNvPr>
          <p:cNvSpPr/>
          <p:nvPr/>
        </p:nvSpPr>
        <p:spPr>
          <a:xfrm>
            <a:off x="316969" y="4364966"/>
            <a:ext cx="2898297" cy="2270142"/>
          </a:xfrm>
          <a:prstGeom prst="roundRect">
            <a:avLst/>
          </a:prstGeom>
          <a:gradFill flip="none" rotWithShape="1">
            <a:gsLst>
              <a:gs pos="69000">
                <a:schemeClr val="accent1">
                  <a:lumMod val="6000"/>
                  <a:lumOff val="94000"/>
                  <a:alpha val="58000"/>
                </a:schemeClr>
              </a:gs>
              <a:gs pos="100000">
                <a:srgbClr val="03EDED">
                  <a:alpha val="30000"/>
                  <a:lumMod val="94000"/>
                  <a:lumOff val="6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Устав ДОУ;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Коллективный договор;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Должностные инструкции;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Трудовой договор</a:t>
            </a:r>
          </a:p>
        </p:txBody>
      </p:sp>
      <p:cxnSp>
        <p:nvCxnSpPr>
          <p:cNvPr id="35" name="Прямая со стрелкой 34"/>
          <p:cNvCxnSpPr>
            <a:cxnSpLocks/>
          </p:cNvCxnSpPr>
          <p:nvPr/>
        </p:nvCxnSpPr>
        <p:spPr>
          <a:xfrm>
            <a:off x="3215266" y="6017255"/>
            <a:ext cx="176714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cxnSpLocks/>
          </p:cNvCxnSpPr>
          <p:nvPr/>
        </p:nvCxnSpPr>
        <p:spPr>
          <a:xfrm flipH="1">
            <a:off x="2987824" y="2570908"/>
            <a:ext cx="1235162" cy="17940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1E4173D-1B7D-4655-83A2-1095117B7D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452949"/>
              </p:ext>
            </p:extLst>
          </p:nvPr>
        </p:nvGraphicFramePr>
        <p:xfrm>
          <a:off x="179512" y="332656"/>
          <a:ext cx="87129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157405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9099EF7-2F16-4F1F-B828-1C3829B9149E}"/>
              </a:ext>
            </a:extLst>
          </p:cNvPr>
          <p:cNvSpPr/>
          <p:nvPr/>
        </p:nvSpPr>
        <p:spPr>
          <a:xfrm>
            <a:off x="2647534" y="116632"/>
            <a:ext cx="3848931" cy="891023"/>
          </a:xfrm>
          <a:prstGeom prst="roundRect">
            <a:avLst/>
          </a:prstGeom>
          <a:gradFill flip="none" rotWithShape="1">
            <a:gsLst>
              <a:gs pos="69000">
                <a:schemeClr val="accent4">
                  <a:lumMod val="20000"/>
                  <a:lumOff val="80000"/>
                  <a:alpha val="62000"/>
                </a:schemeClr>
              </a:gs>
              <a:gs pos="100000">
                <a:srgbClr val="FF9A05">
                  <a:alpha val="74902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1"/>
                </a:solidFill>
              </a:rPr>
              <a:t>Стажировка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01C79E9-5DD1-4E34-A3BD-831415735001}"/>
              </a:ext>
            </a:extLst>
          </p:cNvPr>
          <p:cNvSpPr/>
          <p:nvPr/>
        </p:nvSpPr>
        <p:spPr>
          <a:xfrm>
            <a:off x="179512" y="1124744"/>
            <a:ext cx="3848931" cy="4248472"/>
          </a:xfrm>
          <a:prstGeom prst="roundRect">
            <a:avLst/>
          </a:prstGeom>
          <a:gradFill flip="none" rotWithShape="1">
            <a:gsLst>
              <a:gs pos="79000">
                <a:schemeClr val="accent4">
                  <a:lumMod val="20000"/>
                  <a:lumOff val="80000"/>
                  <a:alpha val="63000"/>
                </a:schemeClr>
              </a:gs>
              <a:gs pos="100000">
                <a:srgbClr val="FFFF00">
                  <a:alpha val="42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</a:rPr>
              <a:t>Самый сложный период, как для начинающего специалиста, так и для наставника. В этот период проходит стажировка в группе у наставника, т.е. наставник и молодой специалист работают вместе с группой детей, демонстрируя режимные моменты, занятия, совместную деятельность, прогулки детей.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8919EF1-7BAD-4A3F-9062-31EF73FCAD30}"/>
              </a:ext>
            </a:extLst>
          </p:cNvPr>
          <p:cNvSpPr/>
          <p:nvPr/>
        </p:nvSpPr>
        <p:spPr>
          <a:xfrm>
            <a:off x="200229" y="5490304"/>
            <a:ext cx="8692251" cy="1183247"/>
          </a:xfrm>
          <a:prstGeom prst="roundRect">
            <a:avLst/>
          </a:prstGeom>
          <a:gradFill flip="none" rotWithShape="1">
            <a:gsLst>
              <a:gs pos="69000">
                <a:schemeClr val="accent4">
                  <a:lumMod val="20000"/>
                  <a:lumOff val="80000"/>
                  <a:alpha val="67000"/>
                </a:schemeClr>
              </a:gs>
              <a:gs pos="100000">
                <a:srgbClr val="FFFF00">
                  <a:alpha val="42000"/>
                </a:srgb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>
                <a:solidFill>
                  <a:schemeClr val="tx1"/>
                </a:solidFill>
              </a:rPr>
              <a:t>Задача наставника</a:t>
            </a:r>
            <a:r>
              <a:rPr lang="ru-RU" sz="2400" b="1" i="1" dirty="0">
                <a:solidFill>
                  <a:schemeClr val="tx1"/>
                </a:solidFill>
              </a:rPr>
              <a:t>: предупредить разочарование и конфликты, поддержать педагога эмоционально, укрепить веру в себя, дать основы педагогической психологии.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32755"/>
            <a:ext cx="2125698" cy="21221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09" y="3573016"/>
            <a:ext cx="2736304" cy="16666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10" y="1188446"/>
            <a:ext cx="2091015" cy="21664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13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9099EF7-2F16-4F1F-B828-1C3829B9149E}"/>
              </a:ext>
            </a:extLst>
          </p:cNvPr>
          <p:cNvSpPr/>
          <p:nvPr/>
        </p:nvSpPr>
        <p:spPr>
          <a:xfrm>
            <a:off x="1639905" y="118203"/>
            <a:ext cx="5812898" cy="700110"/>
          </a:xfrm>
          <a:prstGeom prst="roundRect">
            <a:avLst/>
          </a:prstGeom>
          <a:gradFill flip="none" rotWithShape="1">
            <a:gsLst>
              <a:gs pos="69000">
                <a:schemeClr val="bg1">
                  <a:lumMod val="85000"/>
                  <a:alpha val="57000"/>
                </a:schemeClr>
              </a:gs>
              <a:gs pos="100000">
                <a:schemeClr val="accent6">
                  <a:lumMod val="60000"/>
                  <a:lumOff val="40000"/>
                  <a:alpha val="98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1"/>
                </a:solidFill>
              </a:rPr>
              <a:t>Вхождение в профессию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01C79E9-5DD1-4E34-A3BD-831415735001}"/>
              </a:ext>
            </a:extLst>
          </p:cNvPr>
          <p:cNvSpPr/>
          <p:nvPr/>
        </p:nvSpPr>
        <p:spPr>
          <a:xfrm>
            <a:off x="180906" y="984868"/>
            <a:ext cx="3848931" cy="2372124"/>
          </a:xfrm>
          <a:prstGeom prst="roundRect">
            <a:avLst/>
          </a:prstGeom>
          <a:gradFill flip="none" rotWithShape="1">
            <a:gsLst>
              <a:gs pos="69000">
                <a:schemeClr val="bg1">
                  <a:lumMod val="85000"/>
                  <a:alpha val="64000"/>
                </a:schemeClr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Формирование профессиональных умений и опыта, формирование своего стиля в работе, освоение методического инструментария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872D1C5-DF04-4E55-BA9E-D8BF624065EF}"/>
              </a:ext>
            </a:extLst>
          </p:cNvPr>
          <p:cNvSpPr/>
          <p:nvPr/>
        </p:nvSpPr>
        <p:spPr>
          <a:xfrm>
            <a:off x="5024719" y="3861048"/>
            <a:ext cx="3848931" cy="2664295"/>
          </a:xfrm>
          <a:prstGeom prst="roundRect">
            <a:avLst/>
          </a:prstGeom>
          <a:gradFill flip="none" rotWithShape="1">
            <a:gsLst>
              <a:gs pos="69000">
                <a:schemeClr val="bg1">
                  <a:lumMod val="85000"/>
                  <a:alpha val="56000"/>
                </a:schemeClr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Изучение молодыми специалистами опыта своих коллег, повышение профессионального мастерства, посещение открытых мероприятий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53181"/>
            <a:ext cx="3767663" cy="2772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09" y="984869"/>
            <a:ext cx="3456384" cy="2444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23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664</Words>
  <Application>Microsoft Office PowerPoint</Application>
  <PresentationFormat>Экран (4:3)</PresentationFormat>
  <Paragraphs>68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Aharoni</vt:lpstr>
      <vt:lpstr>Arial</vt:lpstr>
      <vt:lpstr>Arial Black</vt:lpstr>
      <vt:lpstr>Calibri</vt:lpstr>
      <vt:lpstr>Calibri Light</vt:lpstr>
      <vt:lpstr>Wingdings</vt:lpstr>
      <vt:lpstr>Тема Office</vt:lpstr>
      <vt:lpstr>муниципальное бюджетное дошкольное образовательное учреждение компенсирующего вида детский сад № 2 «Родничок» </vt:lpstr>
      <vt:lpstr> </vt:lpstr>
      <vt:lpstr> </vt:lpstr>
      <vt:lpstr>Презентация PowerPoint</vt:lpstr>
      <vt:lpstr> 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компенсирующего вида детский сад № 2 «Родничок»</dc:title>
  <dc:creator>Специалисты</dc:creator>
  <cp:lastModifiedBy>User898383</cp:lastModifiedBy>
  <cp:revision>97</cp:revision>
  <dcterms:created xsi:type="dcterms:W3CDTF">2019-11-04T11:42:30Z</dcterms:created>
  <dcterms:modified xsi:type="dcterms:W3CDTF">2020-01-10T10:51:58Z</dcterms:modified>
</cp:coreProperties>
</file>