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CC"/>
    <a:srgbClr val="CC66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-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F32B0-1C06-4F99-8665-3D076B9160DB}" type="datetimeFigureOut">
              <a:rPr lang="ru-RU" smtClean="0"/>
              <a:t>24.10.2018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AE84E-5B37-44E3-9924-445EA83125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8212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F32B0-1C06-4F99-8665-3D076B9160DB}" type="datetimeFigureOut">
              <a:rPr lang="ru-RU" smtClean="0"/>
              <a:t>24.10.2018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AE84E-5B37-44E3-9924-445EA83125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8043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F32B0-1C06-4F99-8665-3D076B9160DB}" type="datetimeFigureOut">
              <a:rPr lang="ru-RU" smtClean="0"/>
              <a:t>24.10.2018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AE84E-5B37-44E3-9924-445EA83125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6847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F32B0-1C06-4F99-8665-3D076B9160DB}" type="datetimeFigureOut">
              <a:rPr lang="ru-RU" smtClean="0"/>
              <a:t>24.10.2018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AE84E-5B37-44E3-9924-445EA83125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0173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F32B0-1C06-4F99-8665-3D076B9160DB}" type="datetimeFigureOut">
              <a:rPr lang="ru-RU" smtClean="0"/>
              <a:t>24.10.2018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AE84E-5B37-44E3-9924-445EA83125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4017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F32B0-1C06-4F99-8665-3D076B9160DB}" type="datetimeFigureOut">
              <a:rPr lang="ru-RU" smtClean="0"/>
              <a:t>24.10.2018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AE84E-5B37-44E3-9924-445EA83125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56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F32B0-1C06-4F99-8665-3D076B9160DB}" type="datetimeFigureOut">
              <a:rPr lang="ru-RU" smtClean="0"/>
              <a:t>24.10.2018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AE84E-5B37-44E3-9924-445EA83125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9044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F32B0-1C06-4F99-8665-3D076B9160DB}" type="datetimeFigureOut">
              <a:rPr lang="ru-RU" smtClean="0"/>
              <a:t>24.10.2018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AE84E-5B37-44E3-9924-445EA83125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3319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F32B0-1C06-4F99-8665-3D076B9160DB}" type="datetimeFigureOut">
              <a:rPr lang="ru-RU" smtClean="0"/>
              <a:t>24.10.2018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AE84E-5B37-44E3-9924-445EA83125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3753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F32B0-1C06-4F99-8665-3D076B9160DB}" type="datetimeFigureOut">
              <a:rPr lang="ru-RU" smtClean="0"/>
              <a:t>24.10.2018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AE84E-5B37-44E3-9924-445EA83125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9206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F32B0-1C06-4F99-8665-3D076B9160DB}" type="datetimeFigureOut">
              <a:rPr lang="ru-RU" smtClean="0"/>
              <a:t>24.10.2018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AE84E-5B37-44E3-9924-445EA83125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5939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F32B0-1C06-4F99-8665-3D076B9160DB}" type="datetimeFigureOut">
              <a:rPr lang="ru-RU" smtClean="0"/>
              <a:t>24.10.2018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8AE84E-5B37-44E3-9924-445EA83125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826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7392" y="-36584"/>
            <a:ext cx="14360687" cy="70436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spcBef>
                <a:spcPts val="1200"/>
              </a:spcBef>
              <a:buClr>
                <a:srgbClr val="40BAD2"/>
              </a:buClr>
            </a:pPr>
            <a:r>
              <a:rPr lang="ru-RU" sz="5400" dirty="0">
                <a:solidFill>
                  <a:srgbClr val="00B050"/>
                </a:solidFill>
                <a:latin typeface="Corbel" panose="020B0503020204020204"/>
              </a:rPr>
              <a:t>2017-2018 год</a:t>
            </a:r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28262" y="2717456"/>
            <a:ext cx="12105861" cy="8845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rgbClr val="0070C0"/>
                </a:solidFill>
              </a:rPr>
              <a:t>Финансово-хозяйственная деятельность</a:t>
            </a:r>
            <a:endParaRPr lang="ru-RU" sz="4400" dirty="0">
              <a:solidFill>
                <a:srgbClr val="0070C0"/>
              </a:solidFill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15" y="461122"/>
            <a:ext cx="2152015" cy="1543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0728859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077891" cy="1325563"/>
          </a:xfrm>
        </p:spPr>
        <p:txBody>
          <a:bodyPr>
            <a:normAutofit fontScale="90000"/>
          </a:bodyPr>
          <a:lstStyle/>
          <a:p>
            <a:r>
              <a:rPr lang="ru-RU" sz="3100" spc="-6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2017-2018 учебном году в МБДОУ закуплено оборудование по ФГОС на 81 800,00 руб. (Восемьдесят одна тысяча восемьсот) </a:t>
            </a:r>
            <a:r>
              <a:rPr lang="ru-RU" sz="3100" spc="-60" dirty="0">
                <a:solidFill>
                  <a:srgbClr val="002060"/>
                </a:solidFill>
                <a:latin typeface="Corbel" panose="020B0503020204020204"/>
              </a:rPr>
              <a:t>рублей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2558" y="5177860"/>
            <a:ext cx="3013164" cy="14758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2558" y="772694"/>
            <a:ext cx="3013163" cy="149696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43491" y="2429691"/>
            <a:ext cx="2111298" cy="2647405"/>
          </a:xfrm>
          <a:prstGeom prst="rect">
            <a:avLst/>
          </a:prstGeom>
        </p:spPr>
      </p:pic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0614757"/>
              </p:ext>
            </p:extLst>
          </p:nvPr>
        </p:nvGraphicFramePr>
        <p:xfrm>
          <a:off x="1042080" y="1806613"/>
          <a:ext cx="6415405" cy="3579114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429260">
                  <a:extLst>
                    <a:ext uri="{9D8B030D-6E8A-4147-A177-3AD203B41FA5}">
                      <a16:colId xmlns:a16="http://schemas.microsoft.com/office/drawing/2014/main" val="2461257724"/>
                    </a:ext>
                  </a:extLst>
                </a:gridCol>
                <a:gridCol w="3372485">
                  <a:extLst>
                    <a:ext uri="{9D8B030D-6E8A-4147-A177-3AD203B41FA5}">
                      <a16:colId xmlns:a16="http://schemas.microsoft.com/office/drawing/2014/main" val="1439903287"/>
                    </a:ext>
                  </a:extLst>
                </a:gridCol>
                <a:gridCol w="629920">
                  <a:extLst>
                    <a:ext uri="{9D8B030D-6E8A-4147-A177-3AD203B41FA5}">
                      <a16:colId xmlns:a16="http://schemas.microsoft.com/office/drawing/2014/main" val="445267829"/>
                    </a:ext>
                  </a:extLst>
                </a:gridCol>
                <a:gridCol w="989965">
                  <a:extLst>
                    <a:ext uri="{9D8B030D-6E8A-4147-A177-3AD203B41FA5}">
                      <a16:colId xmlns:a16="http://schemas.microsoft.com/office/drawing/2014/main" val="1055890075"/>
                    </a:ext>
                  </a:extLst>
                </a:gridCol>
                <a:gridCol w="993775">
                  <a:extLst>
                    <a:ext uri="{9D8B030D-6E8A-4147-A177-3AD203B41FA5}">
                      <a16:colId xmlns:a16="http://schemas.microsoft.com/office/drawing/2014/main" val="442526541"/>
                    </a:ext>
                  </a:extLst>
                </a:gridCol>
              </a:tblGrid>
              <a:tr h="2520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</a:rPr>
                        <a:t> №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</a:rPr>
                        <a:t>Наименование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</a:rPr>
                        <a:t>Кол-во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</a:rPr>
                        <a:t>Цена, руб.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effectLst/>
                        </a:rPr>
                        <a:t>Сумма, руб.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62617977"/>
                  </a:ext>
                </a:extLst>
              </a:tr>
              <a:tr h="2520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effectLst/>
                        </a:rPr>
                        <a:t>Комплект утяжеленных элементов для детей с расстройствами аутистического спектра (шарф, плед, жилет)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</a:rPr>
                        <a:t>16 500,00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</a:rPr>
                        <a:t>16 500,00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71937839"/>
                  </a:ext>
                </a:extLst>
              </a:tr>
              <a:tr h="2520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effectLst/>
                        </a:rPr>
                        <a:t>Комплект тактильных мячей (мяч сенсорный - 2 шт., мяч массажный - 3 шт.)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</a:rPr>
                        <a:t>1 300,00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</a:rPr>
                        <a:t>2 600,00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19945886"/>
                  </a:ext>
                </a:extLst>
              </a:tr>
              <a:tr h="2520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effectLst/>
                        </a:rPr>
                        <a:t>Набор для </a:t>
                      </a:r>
                      <a:r>
                        <a:rPr lang="ru-RU" sz="1200" kern="50" dirty="0" err="1">
                          <a:effectLst/>
                        </a:rPr>
                        <a:t>лего</a:t>
                      </a:r>
                      <a:r>
                        <a:rPr lang="ru-RU" sz="1200" kern="50" dirty="0">
                          <a:effectLst/>
                        </a:rPr>
                        <a:t>-конструирования LEGO DUPLO "Большая ферма"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</a:rPr>
                        <a:t>16 000,00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</a:rPr>
                        <a:t>16 000,00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66125982"/>
                  </a:ext>
                </a:extLst>
              </a:tr>
              <a:tr h="2520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</a:rPr>
                        <a:t>Набор для лего-конструирования LEGO DUPLO "Кафе"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</a:rPr>
                        <a:t>11 000,00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</a:rPr>
                        <a:t>11 000,00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01361039"/>
                  </a:ext>
                </a:extLst>
              </a:tr>
              <a:tr h="2520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</a:rPr>
                        <a:t>Набор для лего-конструирования LEGO DUPLO "Эмоциональное развитие"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</a:rPr>
                        <a:t>10 800,00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</a:rPr>
                        <a:t>10 800,00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0832415"/>
                  </a:ext>
                </a:extLst>
              </a:tr>
              <a:tr h="2520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</a:rPr>
                        <a:t>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</a:rPr>
                        <a:t>Чемоданчик компактный переносной для Лего-конструирования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</a:rPr>
                        <a:t>4 800,00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</a:rPr>
                        <a:t>4 800,00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40911523"/>
                  </a:ext>
                </a:extLst>
              </a:tr>
              <a:tr h="2520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</a:rPr>
                        <a:t>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</a:rPr>
                        <a:t>Планшет для рисования песком с комплектом аксессуаров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</a:rPr>
                        <a:t>11 500,00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</a:rPr>
                        <a:t>11 500,00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23122311"/>
                  </a:ext>
                </a:extLst>
              </a:tr>
              <a:tr h="2520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</a:rPr>
                        <a:t>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</a:rPr>
                        <a:t>Песочница для игр с песком и водой с комплектом аксессуаров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</a:rPr>
                        <a:t>8 600,00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effectLst/>
                        </a:rPr>
                        <a:t>8 600,00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219751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3602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4000"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1223" y="265735"/>
            <a:ext cx="4093028" cy="3409282"/>
          </a:xfrm>
          <a:noFill/>
        </p:spPr>
        <p:txBody>
          <a:bodyPr>
            <a:noAutofit/>
          </a:bodyPr>
          <a:lstStyle/>
          <a:p>
            <a:pPr algn="ctr"/>
            <a:r>
              <a:rPr lang="ru-RU" sz="2400" spc="-6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2017-2018 учебном году в МБДОУ благодаря спонсорской помощи    Управляющего Северным отделением </a:t>
            </a:r>
            <a:r>
              <a:rPr lang="ru-RU" sz="2400" spc="-6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Сбербанка по </a:t>
            </a:r>
            <a:r>
              <a:rPr lang="ru-RU" sz="2400" spc="-6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Московской области Ганиеву Сергею Игоревичу </a:t>
            </a:r>
            <a:r>
              <a:rPr lang="ru-RU" sz="2400" spc="-6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закуплены  обучающие игры «</a:t>
            </a:r>
            <a:r>
              <a:rPr lang="en-US" sz="2400" spc="-6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LEARNING RESOURCES</a:t>
            </a:r>
            <a:r>
              <a:rPr lang="ru-RU" sz="2400" spc="-6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»: </a:t>
            </a:r>
            <a:r>
              <a:rPr lang="ru-RU" sz="2800" spc="-6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spc="-6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9950976"/>
              </p:ext>
            </p:extLst>
          </p:nvPr>
        </p:nvGraphicFramePr>
        <p:xfrm>
          <a:off x="4893780" y="407504"/>
          <a:ext cx="7132568" cy="5895847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16931">
                  <a:extLst>
                    <a:ext uri="{9D8B030D-6E8A-4147-A177-3AD203B41FA5}">
                      <a16:colId xmlns:a16="http://schemas.microsoft.com/office/drawing/2014/main" val="2980668169"/>
                    </a:ext>
                  </a:extLst>
                </a:gridCol>
                <a:gridCol w="4144947">
                  <a:extLst>
                    <a:ext uri="{9D8B030D-6E8A-4147-A177-3AD203B41FA5}">
                      <a16:colId xmlns:a16="http://schemas.microsoft.com/office/drawing/2014/main" val="1789092981"/>
                    </a:ext>
                  </a:extLst>
                </a:gridCol>
                <a:gridCol w="1438773">
                  <a:extLst>
                    <a:ext uri="{9D8B030D-6E8A-4147-A177-3AD203B41FA5}">
                      <a16:colId xmlns:a16="http://schemas.microsoft.com/office/drawing/2014/main" val="463529013"/>
                    </a:ext>
                  </a:extLst>
                </a:gridCol>
                <a:gridCol w="1131917">
                  <a:extLst>
                    <a:ext uri="{9D8B030D-6E8A-4147-A177-3AD203B41FA5}">
                      <a16:colId xmlns:a16="http://schemas.microsoft.com/office/drawing/2014/main" val="302236655"/>
                    </a:ext>
                  </a:extLst>
                </a:gridCol>
              </a:tblGrid>
              <a:tr h="28752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Наименование оборудования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Количество,</a:t>
                      </a:r>
                      <a:r>
                        <a:rPr lang="ru-RU" sz="11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шт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Цена, р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99955301"/>
                  </a:ext>
                </a:extLst>
              </a:tr>
              <a:tr h="26664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Развивающая игра «Лица роботов»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1913,00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6514461"/>
                  </a:ext>
                </a:extLst>
              </a:tr>
              <a:tr h="26664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Развивающая игра</a:t>
                      </a:r>
                      <a:r>
                        <a:rPr lang="ru-RU" sz="1400" baseline="0" dirty="0" smtClean="0"/>
                        <a:t> «Проворная белка»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1838,00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1109179"/>
                  </a:ext>
                </a:extLst>
              </a:tr>
              <a:tr h="26664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Набор «Учимся определять время»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1388,00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2064089"/>
                  </a:ext>
                </a:extLst>
              </a:tr>
              <a:tr h="26664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Математический набор «Пингвины на льдине»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2693,00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7777918"/>
                  </a:ext>
                </a:extLst>
              </a:tr>
              <a:tr h="26664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Волшебные шестеренки. Супер набор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5373,00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1734695"/>
                  </a:ext>
                </a:extLst>
              </a:tr>
              <a:tr h="26664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Волшебные</a:t>
                      </a:r>
                      <a:r>
                        <a:rPr lang="ru-RU" sz="1400" baseline="0" dirty="0" smtClean="0"/>
                        <a:t> шестеренки. Фабрика чудес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3743,00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2442373"/>
                  </a:ext>
                </a:extLst>
              </a:tr>
              <a:tr h="26664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Развивающая игра «</a:t>
                      </a:r>
                      <a:r>
                        <a:rPr lang="ru-RU" sz="1400" dirty="0" err="1" smtClean="0"/>
                        <a:t>Ментал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блокс</a:t>
                      </a:r>
                      <a:r>
                        <a:rPr lang="ru-RU" sz="1400" dirty="0" smtClean="0"/>
                        <a:t>.»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1868,00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1398339"/>
                  </a:ext>
                </a:extLst>
              </a:tr>
              <a:tr h="26664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Развивающая игра «Веселые минутки. Моя семья.»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1268,00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4034787"/>
                  </a:ext>
                </a:extLst>
              </a:tr>
              <a:tr h="26664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Игровой набор «Закручивай и учись. Мой первый станок.»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3293,00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4583606"/>
                  </a:ext>
                </a:extLst>
              </a:tr>
              <a:tr h="26664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Набор «Погружение в геометрию» 170шт.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2918,00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8164762"/>
                  </a:ext>
                </a:extLst>
              </a:tr>
              <a:tr h="26664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Набор «Игры для сладкоежек: Полезное мороженое»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1868,00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3251526"/>
                  </a:ext>
                </a:extLst>
              </a:tr>
              <a:tr h="26664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/>
                        <a:t>Математический</a:t>
                      </a:r>
                      <a:r>
                        <a:rPr lang="ru-RU" sz="1400" baseline="0" dirty="0" smtClean="0"/>
                        <a:t> набор «Веселые совята»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1763,00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4915752"/>
                  </a:ext>
                </a:extLst>
              </a:tr>
              <a:tr h="26664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Развивающая игра «</a:t>
                      </a:r>
                      <a:r>
                        <a:rPr lang="ru-RU" sz="1400" dirty="0" err="1" smtClean="0"/>
                        <a:t>Ментал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блокс</a:t>
                      </a:r>
                      <a:r>
                        <a:rPr lang="ru-RU" sz="1400" dirty="0" smtClean="0"/>
                        <a:t>.»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1988,00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4233566"/>
                  </a:ext>
                </a:extLst>
              </a:tr>
              <a:tr h="26664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Развивающая игра «</a:t>
                      </a:r>
                      <a:r>
                        <a:rPr lang="ru-RU" sz="1400" dirty="0" err="1" smtClean="0"/>
                        <a:t>Ментал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блокс</a:t>
                      </a:r>
                      <a:r>
                        <a:rPr lang="ru-RU" sz="1400" dirty="0" smtClean="0"/>
                        <a:t>. </a:t>
                      </a:r>
                      <a:r>
                        <a:rPr lang="ru-RU" sz="1400" dirty="0" smtClean="0">
                          <a:latin typeface="+mj-lt"/>
                        </a:rPr>
                        <a:t>360»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2018,00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6357027"/>
                  </a:ext>
                </a:extLst>
              </a:tr>
              <a:tr h="26664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Набор</a:t>
                      </a:r>
                      <a:r>
                        <a:rPr lang="ru-RU" sz="1400" baseline="0" dirty="0" smtClean="0"/>
                        <a:t> для сортировки «Супер сет»</a:t>
                      </a:r>
                      <a:endParaRPr lang="ru-RU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5003,00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0383455"/>
                  </a:ext>
                </a:extLst>
              </a:tr>
              <a:tr h="26664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Набор «Соединяющиеся</a:t>
                      </a:r>
                      <a:r>
                        <a:rPr lang="ru-RU" sz="1400" baseline="0" dirty="0" smtClean="0"/>
                        <a:t> кубики», с карточками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1493,00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0108858"/>
                  </a:ext>
                </a:extLst>
              </a:tr>
              <a:tr h="266644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ИТОГО: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3494106"/>
                  </a:ext>
                </a:extLst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71" y="3378926"/>
            <a:ext cx="4650377" cy="3152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518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4000"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721009" cy="2497345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7030A0"/>
                </a:solidFill>
              </a:rPr>
              <a:t>Благодаря сотрудникам «Департамента рынка ценных бумаг и товарного рынка» Банка России и лично </a:t>
            </a:r>
            <a:r>
              <a:rPr lang="ru-RU" sz="3200" dirty="0" err="1" smtClean="0">
                <a:solidFill>
                  <a:srgbClr val="7030A0"/>
                </a:solidFill>
              </a:rPr>
              <a:t>Полстьяновой</a:t>
            </a:r>
            <a:r>
              <a:rPr lang="ru-RU" sz="3200" dirty="0" smtClean="0">
                <a:solidFill>
                  <a:srgbClr val="7030A0"/>
                </a:solidFill>
              </a:rPr>
              <a:t> </a:t>
            </a:r>
            <a:r>
              <a:rPr lang="ru-RU" sz="3200" dirty="0" err="1" smtClean="0">
                <a:solidFill>
                  <a:srgbClr val="7030A0"/>
                </a:solidFill>
              </a:rPr>
              <a:t>Юлие</a:t>
            </a:r>
            <a:r>
              <a:rPr lang="ru-RU" sz="3200" dirty="0" smtClean="0">
                <a:solidFill>
                  <a:srgbClr val="7030A0"/>
                </a:solidFill>
              </a:rPr>
              <a:t> Анатольевне приобретено пособие для развития «</a:t>
            </a:r>
            <a:r>
              <a:rPr lang="ru-RU" sz="3200" dirty="0" err="1" smtClean="0">
                <a:solidFill>
                  <a:srgbClr val="7030A0"/>
                </a:solidFill>
              </a:rPr>
              <a:t>Нумикон</a:t>
            </a:r>
            <a:r>
              <a:rPr lang="ru-RU" sz="3200" dirty="0" smtClean="0">
                <a:solidFill>
                  <a:srgbClr val="7030A0"/>
                </a:solidFill>
              </a:rPr>
              <a:t>» (базовый набор)  2 комплекта, телевизор </a:t>
            </a:r>
            <a:r>
              <a:rPr lang="en-US" sz="3200" dirty="0" smtClean="0">
                <a:solidFill>
                  <a:srgbClr val="7030A0"/>
                </a:solidFill>
              </a:rPr>
              <a:t>LG 55UY675V</a:t>
            </a:r>
            <a:endParaRPr lang="ru-RU" sz="3200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8061" y="2663687"/>
            <a:ext cx="4495800" cy="2534478"/>
          </a:xfr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  <a:endParaRPr lang="ru-RU" sz="9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2652124"/>
            <a:ext cx="4479236" cy="2557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585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4000"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Решением Совета  депутатов городского округа Мытищи Московской области выделено 150 000,00 (</a:t>
            </a:r>
            <a:r>
              <a:rPr lang="ru-RU" dirty="0">
                <a:solidFill>
                  <a:srgbClr val="002060"/>
                </a:solidFill>
              </a:rPr>
              <a:t>С</a:t>
            </a:r>
            <a:r>
              <a:rPr lang="ru-RU" dirty="0" smtClean="0">
                <a:solidFill>
                  <a:srgbClr val="002060"/>
                </a:solidFill>
              </a:rPr>
              <a:t>то пятьдесят тысяч) рублей, на приобретение:</a:t>
            </a:r>
            <a:endParaRPr lang="ru-RU" dirty="0">
              <a:solidFill>
                <a:srgbClr val="00206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0154654"/>
              </p:ext>
            </p:extLst>
          </p:nvPr>
        </p:nvGraphicFramePr>
        <p:xfrm>
          <a:off x="330927" y="2308667"/>
          <a:ext cx="6096000" cy="38395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9189">
                  <a:extLst>
                    <a:ext uri="{9D8B030D-6E8A-4147-A177-3AD203B41FA5}">
                      <a16:colId xmlns:a16="http://schemas.microsoft.com/office/drawing/2014/main" val="2716780645"/>
                    </a:ext>
                  </a:extLst>
                </a:gridCol>
                <a:gridCol w="2688811">
                  <a:extLst>
                    <a:ext uri="{9D8B030D-6E8A-4147-A177-3AD203B41FA5}">
                      <a16:colId xmlns:a16="http://schemas.microsoft.com/office/drawing/2014/main" val="2551732699"/>
                    </a:ext>
                  </a:extLst>
                </a:gridCol>
                <a:gridCol w="742539">
                  <a:extLst>
                    <a:ext uri="{9D8B030D-6E8A-4147-A177-3AD203B41FA5}">
                      <a16:colId xmlns:a16="http://schemas.microsoft.com/office/drawing/2014/main" val="3002712670"/>
                    </a:ext>
                  </a:extLst>
                </a:gridCol>
                <a:gridCol w="2305461">
                  <a:extLst>
                    <a:ext uri="{9D8B030D-6E8A-4147-A177-3AD203B41FA5}">
                      <a16:colId xmlns:a16="http://schemas.microsoft.com/office/drawing/2014/main" val="680315599"/>
                    </a:ext>
                  </a:extLst>
                </a:gridCol>
              </a:tblGrid>
              <a:tr h="7272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 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Наименование оборудования 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Количество,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шт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Цена, р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41554693"/>
                  </a:ext>
                </a:extLst>
              </a:tr>
              <a:tr h="392016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Ноутбук «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Acer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Extensa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»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39 687,00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7058751"/>
                  </a:ext>
                </a:extLst>
              </a:tr>
              <a:tr h="632395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Видеопроектор «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ViewSonic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45 313,00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37176295"/>
                  </a:ext>
                </a:extLst>
              </a:tr>
              <a:tr h="643683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Интерактивная доска «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Trace Board TI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-860»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45 000,00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6052991"/>
                  </a:ext>
                </a:extLst>
              </a:tr>
              <a:tr h="643683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Документ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камера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«Classic Solution DC3»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15 000,00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73327315"/>
                  </a:ext>
                </a:extLst>
              </a:tr>
              <a:tr h="392016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Ростомер механический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5 000,00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97577977"/>
                  </a:ext>
                </a:extLst>
              </a:tr>
              <a:tr h="392016">
                <a:tc>
                  <a:txBody>
                    <a:bodyPr/>
                    <a:lstStyle/>
                    <a:p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Итого: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150</a:t>
                      </a:r>
                      <a:r>
                        <a:rPr lang="ru-RU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000, 00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7667867"/>
                  </a:ext>
                </a:extLst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224" y="3339369"/>
            <a:ext cx="3161211" cy="177818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7307" y="5117550"/>
            <a:ext cx="3126681" cy="157506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229" y="1603895"/>
            <a:ext cx="3413759" cy="173654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885434" y="3243440"/>
            <a:ext cx="1791553" cy="1985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308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За счет внебюджетных средств приобретено: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06880" y="1825624"/>
            <a:ext cx="9065623" cy="2458141"/>
          </a:xfrm>
          <a:solidFill>
            <a:srgbClr val="00FFCC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lvl="0" indent="0">
              <a:lnSpc>
                <a:spcPct val="107000"/>
              </a:lnSpc>
              <a:spcAft>
                <a:spcPts val="0"/>
              </a:spcAft>
              <a:buNone/>
            </a:pP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МФУ 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HP LaserJet V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132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 сумму 11 100,00 рублей в компании ООО «Престиж» (договор № 10/2017 от 19.09.2017 г</a:t>
            </a:r>
            <a: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.)</a:t>
            </a:r>
          </a:p>
          <a:p>
            <a:pPr marL="514350" indent="-28575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Стул детский регулируемый на металлическом каркасе гр.1-3 в количестве 25 штук на сумму 18 750,00 рублей в компании ООО «Комфорт» (договор № 121 от 16.04.2018 г.)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>
              <a:lnSpc>
                <a:spcPct val="107000"/>
              </a:lnSpc>
              <a:spcAft>
                <a:spcPts val="800"/>
              </a:spcAft>
              <a:buNone/>
            </a:pP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3132" y="3939220"/>
            <a:ext cx="5773782" cy="2731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472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397</TotalTime>
  <Words>494</Words>
  <Application>Microsoft Office PowerPoint</Application>
  <PresentationFormat>Широкоэкранный</PresentationFormat>
  <Paragraphs>154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Corbel</vt:lpstr>
      <vt:lpstr>Times New Roman</vt:lpstr>
      <vt:lpstr>Wingdings</vt:lpstr>
      <vt:lpstr>Тема Office</vt:lpstr>
      <vt:lpstr>Презентация PowerPoint</vt:lpstr>
      <vt:lpstr>В 2017-2018 учебном году в МБДОУ закуплено оборудование по ФГОС на 81 800,00 руб. (Восемьдесят одна тысяча восемьсот) рублей</vt:lpstr>
      <vt:lpstr>В 2017-2018 учебном году в МБДОУ благодаря спонсорской помощи    Управляющего Северным отделением Сбербанка по Московской области Ганиеву Сергею Игоревичу закуплены  обучающие игры «LEARNING RESOURCES»:  </vt:lpstr>
      <vt:lpstr>Благодаря сотрудникам «Департамента рынка ценных бумаг и товарного рынка» Банка России и лично Полстьяновой Юлие Анатольевне приобретено пособие для развития «Нумикон» (базовый набор)  2 комплекта, телевизор LG 55UY675V</vt:lpstr>
      <vt:lpstr>Решением Совета  депутатов городского округа Мытищи Московской области выделено 150 000,00 (Сто пятьдесят тысяч) рублей, на приобретение:</vt:lpstr>
      <vt:lpstr>За счет внебюджетных средств приобретено: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зам.зав по АХР</dc:creator>
  <cp:lastModifiedBy>зам.зав по АХР</cp:lastModifiedBy>
  <cp:revision>35</cp:revision>
  <dcterms:created xsi:type="dcterms:W3CDTF">2018-07-27T06:02:14Z</dcterms:created>
  <dcterms:modified xsi:type="dcterms:W3CDTF">2018-10-24T13:30:31Z</dcterms:modified>
</cp:coreProperties>
</file>